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image" Target="../media/image120.png"/><Relationship Id="rId7" Type="http://schemas.openxmlformats.org/officeDocument/2006/relationships/image" Target="../media/image81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0" Type="http://schemas.openxmlformats.org/officeDocument/2006/relationships/notesSlide" Target="../notesSlides/notesSlide10.xml"/><Relationship Id="rId2" Type="http://schemas.openxmlformats.org/officeDocument/2006/relationships/image" Target="../media/image104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30.png"/><Relationship Id="rId17" Type="http://schemas.openxmlformats.org/officeDocument/2006/relationships/image" Target="../media/image129.png"/><Relationship Id="rId16" Type="http://schemas.openxmlformats.org/officeDocument/2006/relationships/image" Target="../media/image128.png"/><Relationship Id="rId15" Type="http://schemas.openxmlformats.org/officeDocument/2006/relationships/image" Target="../media/image127.png"/><Relationship Id="rId14" Type="http://schemas.openxmlformats.org/officeDocument/2006/relationships/image" Target="../media/image126.png"/><Relationship Id="rId13" Type="http://schemas.openxmlformats.org/officeDocument/2006/relationships/image" Target="../media/image125.png"/><Relationship Id="rId12" Type="http://schemas.openxmlformats.org/officeDocument/2006/relationships/image" Target="../media/image124.png"/><Relationship Id="rId11" Type="http://schemas.openxmlformats.org/officeDocument/2006/relationships/image" Target="../media/image123.png"/><Relationship Id="rId10" Type="http://schemas.openxmlformats.org/officeDocument/2006/relationships/image" Target="../media/image122.png"/><Relationship Id="rId1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41.png"/><Relationship Id="rId11" Type="http://schemas.openxmlformats.org/officeDocument/2006/relationships/image" Target="../media/image140.png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9" Type="http://schemas.openxmlformats.org/officeDocument/2006/relationships/notesSlide" Target="../notesSlides/notesSlide12.xml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167.png"/><Relationship Id="rId26" Type="http://schemas.openxmlformats.org/officeDocument/2006/relationships/image" Target="../media/image166.png"/><Relationship Id="rId25" Type="http://schemas.openxmlformats.org/officeDocument/2006/relationships/image" Target="../media/image165.png"/><Relationship Id="rId24" Type="http://schemas.openxmlformats.org/officeDocument/2006/relationships/image" Target="../media/image164.png"/><Relationship Id="rId23" Type="http://schemas.openxmlformats.org/officeDocument/2006/relationships/image" Target="../media/image163.png"/><Relationship Id="rId22" Type="http://schemas.openxmlformats.org/officeDocument/2006/relationships/image" Target="../media/image162.png"/><Relationship Id="rId21" Type="http://schemas.openxmlformats.org/officeDocument/2006/relationships/image" Target="../media/image161.png"/><Relationship Id="rId20" Type="http://schemas.openxmlformats.org/officeDocument/2006/relationships/image" Target="../media/image160.png"/><Relationship Id="rId2" Type="http://schemas.openxmlformats.org/officeDocument/2006/relationships/image" Target="../media/image142.png"/><Relationship Id="rId19" Type="http://schemas.openxmlformats.org/officeDocument/2006/relationships/image" Target="../media/image159.png"/><Relationship Id="rId18" Type="http://schemas.openxmlformats.org/officeDocument/2006/relationships/image" Target="../media/image158.png"/><Relationship Id="rId17" Type="http://schemas.openxmlformats.org/officeDocument/2006/relationships/image" Target="../media/image157.png"/><Relationship Id="rId16" Type="http://schemas.openxmlformats.org/officeDocument/2006/relationships/image" Target="../media/image156.png"/><Relationship Id="rId15" Type="http://schemas.openxmlformats.org/officeDocument/2006/relationships/image" Target="../media/image155.png"/><Relationship Id="rId14" Type="http://schemas.openxmlformats.org/officeDocument/2006/relationships/image" Target="../media/image154.png"/><Relationship Id="rId13" Type="http://schemas.openxmlformats.org/officeDocument/2006/relationships/image" Target="../media/image153.png"/><Relationship Id="rId12" Type="http://schemas.openxmlformats.org/officeDocument/2006/relationships/image" Target="../media/image152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68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5" Type="http://schemas.openxmlformats.org/officeDocument/2006/relationships/notesSlide" Target="../notesSlides/notesSlide13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87.png"/><Relationship Id="rId22" Type="http://schemas.openxmlformats.org/officeDocument/2006/relationships/image" Target="../media/image186.png"/><Relationship Id="rId21" Type="http://schemas.openxmlformats.org/officeDocument/2006/relationships/image" Target="../media/image185.png"/><Relationship Id="rId20" Type="http://schemas.openxmlformats.org/officeDocument/2006/relationships/image" Target="../media/image184.png"/><Relationship Id="rId2" Type="http://schemas.openxmlformats.org/officeDocument/2006/relationships/image" Target="../media/image168.png"/><Relationship Id="rId19" Type="http://schemas.openxmlformats.org/officeDocument/2006/relationships/image" Target="../media/image183.png"/><Relationship Id="rId18" Type="http://schemas.openxmlformats.org/officeDocument/2006/relationships/image" Target="../media/image55.png"/><Relationship Id="rId17" Type="http://schemas.openxmlformats.org/officeDocument/2006/relationships/image" Target="../media/image182.png"/><Relationship Id="rId16" Type="http://schemas.openxmlformats.org/officeDocument/2006/relationships/image" Target="../media/image181.png"/><Relationship Id="rId15" Type="http://schemas.openxmlformats.org/officeDocument/2006/relationships/image" Target="../media/image180.png"/><Relationship Id="rId14" Type="http://schemas.openxmlformats.org/officeDocument/2006/relationships/image" Target="../media/image179.png"/><Relationship Id="rId13" Type="http://schemas.openxmlformats.org/officeDocument/2006/relationships/image" Target="../media/image178.png"/><Relationship Id="rId12" Type="http://schemas.openxmlformats.org/officeDocument/2006/relationships/image" Target="../media/image177.png"/><Relationship Id="rId11" Type="http://schemas.openxmlformats.org/officeDocument/2006/relationships/image" Target="../media/image176.png"/><Relationship Id="rId10" Type="http://schemas.openxmlformats.org/officeDocument/2006/relationships/image" Target="../media/image17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193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8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3.png"/><Relationship Id="rId8" Type="http://schemas.openxmlformats.org/officeDocument/2006/relationships/image" Target="../media/image81.png"/><Relationship Id="rId7" Type="http://schemas.openxmlformats.org/officeDocument/2006/relationships/image" Target="../media/image202.png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10.png"/><Relationship Id="rId16" Type="http://schemas.openxmlformats.org/officeDocument/2006/relationships/image" Target="../media/image209.png"/><Relationship Id="rId15" Type="http://schemas.openxmlformats.org/officeDocument/2006/relationships/image" Target="../media/image208.png"/><Relationship Id="rId14" Type="http://schemas.openxmlformats.org/officeDocument/2006/relationships/image" Target="../media/image207.png"/><Relationship Id="rId13" Type="http://schemas.openxmlformats.org/officeDocument/2006/relationships/image" Target="../media/image206.png"/><Relationship Id="rId12" Type="http://schemas.openxmlformats.org/officeDocument/2006/relationships/image" Target="../media/image15.png"/><Relationship Id="rId11" Type="http://schemas.openxmlformats.org/officeDocument/2006/relationships/image" Target="../media/image205.png"/><Relationship Id="rId10" Type="http://schemas.openxmlformats.org/officeDocument/2006/relationships/image" Target="../media/image20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24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61.png"/><Relationship Id="rId21" Type="http://schemas.openxmlformats.org/officeDocument/2006/relationships/image" Target="../media/image60.png"/><Relationship Id="rId20" Type="http://schemas.openxmlformats.org/officeDocument/2006/relationships/image" Target="../media/image59.png"/><Relationship Id="rId2" Type="http://schemas.openxmlformats.org/officeDocument/2006/relationships/image" Target="../media/image41.png"/><Relationship Id="rId19" Type="http://schemas.openxmlformats.org/officeDocument/2006/relationships/image" Target="../media/image58.png"/><Relationship Id="rId18" Type="http://schemas.openxmlformats.org/officeDocument/2006/relationships/image" Target="../media/image57.png"/><Relationship Id="rId17" Type="http://schemas.openxmlformats.org/officeDocument/2006/relationships/image" Target="../media/image56.png"/><Relationship Id="rId16" Type="http://schemas.openxmlformats.org/officeDocument/2006/relationships/image" Target="../media/image55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9" Type="http://schemas.openxmlformats.org/officeDocument/2006/relationships/image" Target="../media/image102.png"/><Relationship Id="rId18" Type="http://schemas.openxmlformats.org/officeDocument/2006/relationships/image" Target="../media/image101.png"/><Relationship Id="rId17" Type="http://schemas.openxmlformats.org/officeDocument/2006/relationships/image" Target="../media/image100.png"/><Relationship Id="rId16" Type="http://schemas.openxmlformats.org/officeDocument/2006/relationships/image" Target="../media/image99.png"/><Relationship Id="rId15" Type="http://schemas.openxmlformats.org/officeDocument/2006/relationships/image" Target="../media/image67.png"/><Relationship Id="rId14" Type="http://schemas.openxmlformats.org/officeDocument/2006/relationships/image" Target="../media/image98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91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14.png"/><Relationship Id="rId13" Type="http://schemas.openxmlformats.org/officeDocument/2006/relationships/image" Target="../media/image113.png"/><Relationship Id="rId12" Type="http://schemas.openxmlformats.org/officeDocument/2006/relationships/image" Target="../media/image112.png"/><Relationship Id="rId11" Type="http://schemas.openxmlformats.org/officeDocument/2006/relationships/image" Target="../media/image111.png"/><Relationship Id="rId10" Type="http://schemas.openxmlformats.org/officeDocument/2006/relationships/image" Target="../media/image1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95600" cy="2895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038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86000"/>
            <a:ext cx="3048000" cy="304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762000"/>
            <a:ext cx="2743200" cy="2743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947988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0" y="4405313"/>
            <a:ext cx="571500" cy="571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701290" y="1309688"/>
            <a:ext cx="678942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3B82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Solidity智能合约开发</a:t>
            </a:r>
            <a:endParaRPr lang="en-US" sz="4500" dirty="0"/>
          </a:p>
        </p:txBody>
      </p:sp>
      <p:sp>
        <p:nvSpPr>
          <p:cNvPr id="11" name="Text 1"/>
          <p:cNvSpPr/>
          <p:nvPr/>
        </p:nvSpPr>
        <p:spPr>
          <a:xfrm>
            <a:off x="3267075" y="2109788"/>
            <a:ext cx="565785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多签钱包项目实战</a:t>
            </a:r>
            <a:endParaRPr lang="en-US" sz="2700" dirty="0"/>
          </a:p>
        </p:txBody>
      </p:sp>
      <p:sp>
        <p:nvSpPr>
          <p:cNvPr id="12" name="Text 2"/>
          <p:cNvSpPr/>
          <p:nvPr/>
        </p:nvSpPr>
        <p:spPr>
          <a:xfrm>
            <a:off x="3669030" y="3443288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第三阶段</a:t>
            </a:r>
            <a:endParaRPr lang="en-US" sz="1050" dirty="0"/>
          </a:p>
        </p:txBody>
      </p:sp>
      <p:sp>
        <p:nvSpPr>
          <p:cNvPr id="13" name="Text 3"/>
          <p:cNvSpPr/>
          <p:nvPr/>
        </p:nvSpPr>
        <p:spPr>
          <a:xfrm>
            <a:off x="4619625" y="3443288"/>
            <a:ext cx="14859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开发框架与实战</a:t>
            </a:r>
            <a:endParaRPr lang="en-US" sz="1050" dirty="0"/>
          </a:p>
        </p:txBody>
      </p:sp>
      <p:sp>
        <p:nvSpPr>
          <p:cNvPr id="14" name="Text 4"/>
          <p:cNvSpPr/>
          <p:nvPr/>
        </p:nvSpPr>
        <p:spPr>
          <a:xfrm>
            <a:off x="6050280" y="3443288"/>
            <a:ext cx="10058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项目实战</a:t>
            </a:r>
            <a:endParaRPr lang="en-US" sz="1050" dirty="0"/>
          </a:p>
        </p:txBody>
      </p:sp>
      <p:sp>
        <p:nvSpPr>
          <p:cNvPr id="15" name="Text 5"/>
          <p:cNvSpPr/>
          <p:nvPr/>
        </p:nvSpPr>
        <p:spPr>
          <a:xfrm>
            <a:off x="6993255" y="3443288"/>
            <a:ext cx="15773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Multi-Sig Wallet</a:t>
            </a:r>
            <a:endParaRPr lang="en-US" sz="1050" dirty="0"/>
          </a:p>
        </p:txBody>
      </p:sp>
      <p:sp>
        <p:nvSpPr>
          <p:cNvPr id="16" name="Text 6"/>
          <p:cNvSpPr/>
          <p:nvPr/>
        </p:nvSpPr>
        <p:spPr>
          <a:xfrm>
            <a:off x="2701290" y="5281613"/>
            <a:ext cx="67894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区块链安全与智能合约开发</a:t>
            </a:r>
            <a:endParaRPr lang="en-US" sz="1350" dirty="0"/>
          </a:p>
        </p:txBody>
      </p:sp>
      <p:sp>
        <p:nvSpPr>
          <p:cNvPr id="18" name="文本框 17"/>
          <p:cNvSpPr txBox="1"/>
          <p:nvPr/>
        </p:nvSpPr>
        <p:spPr>
          <a:xfrm>
            <a:off x="626110" y="609727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区块链导师</a:t>
            </a:r>
            <a:r>
              <a:rPr lang="en-US" altLang="zh-CN" sz="1400">
                <a:solidFill>
                  <a:schemeClr val="bg1"/>
                </a:solidFill>
              </a:rPr>
              <a:t> [Layer]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238125" cy="190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6812310" cy="266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3" y="2095500"/>
            <a:ext cx="798761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12" y="2362200"/>
            <a:ext cx="879128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207" y="2362200"/>
            <a:ext cx="798761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3" y="3314700"/>
            <a:ext cx="798761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12" y="3581400"/>
            <a:ext cx="879128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207" y="3581400"/>
            <a:ext cx="798761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3434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686300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9149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51435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710" y="1181100"/>
            <a:ext cx="4541490" cy="53911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110" y="1371600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8110" y="1676400"/>
            <a:ext cx="4236690" cy="1028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080" y="17907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8110" y="2800350"/>
            <a:ext cx="4236690" cy="190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8110" y="2914650"/>
            <a:ext cx="4236690" cy="1028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0655" y="3028950"/>
            <a:ext cx="1714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8110" y="4038600"/>
            <a:ext cx="4236690" cy="190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8110" y="4152900"/>
            <a:ext cx="4236690" cy="1028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16368" y="4267200"/>
            <a:ext cx="200025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8110" y="5276850"/>
            <a:ext cx="4236690" cy="190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8110" y="5391150"/>
            <a:ext cx="4236690" cy="1028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02080" y="5505450"/>
            <a:ext cx="228600" cy="3048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接收 ETH 功能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304800" y="7620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ETH Functionality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619125" y="1181100"/>
            <a:ext cx="914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代码实现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419100" y="1638300"/>
            <a:ext cx="266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</a:t>
            </a:r>
            <a:endParaRPr lang="en-US" sz="975" dirty="0"/>
          </a:p>
        </p:txBody>
      </p:sp>
      <p:sp>
        <p:nvSpPr>
          <p:cNvPr id="33" name="Text 4"/>
          <p:cNvSpPr/>
          <p:nvPr/>
        </p:nvSpPr>
        <p:spPr>
          <a:xfrm>
            <a:off x="781050" y="1638300"/>
            <a:ext cx="99458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接收 ETH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419100" y="1866900"/>
            <a:ext cx="65837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2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receive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()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external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payable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{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419100" y="2095500"/>
            <a:ext cx="658371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3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msg.value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 0) {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419100" y="2362200"/>
            <a:ext cx="7900452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4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Deposit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msg.sender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msg.value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419100" y="2628900"/>
            <a:ext cx="65837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5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419100" y="2857500"/>
            <a:ext cx="266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6</a:t>
            </a:r>
            <a:endParaRPr lang="en-US" sz="975" dirty="0"/>
          </a:p>
        </p:txBody>
      </p:sp>
      <p:sp>
        <p:nvSpPr>
          <p:cNvPr id="39" name="Text 10"/>
          <p:cNvSpPr/>
          <p:nvPr/>
        </p:nvSpPr>
        <p:spPr>
          <a:xfrm>
            <a:off x="781050" y="2857500"/>
            <a:ext cx="147625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Fallback 函数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19100" y="3086100"/>
            <a:ext cx="65837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7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fallback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()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external payable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{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419100" y="3314700"/>
            <a:ext cx="658371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8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msg.value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 0) {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419100" y="3581400"/>
            <a:ext cx="7900452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9   </a:t>
            </a:r>
            <a:r>
              <a:rPr lang="en-US" sz="1050" dirty="0">
                <a:solidFill>
                  <a:srgbClr val="EF4444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Deposit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msg.sender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msg.value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419100" y="3848100"/>
            <a:ext cx="65837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75" dirty="0">
                <a:solidFill>
                  <a:srgbClr val="6B728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10 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523875" y="4305300"/>
            <a:ext cx="914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设计说明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552450" y="4648200"/>
            <a:ext cx="228760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F59E0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receive()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函数接收纯 ETH 转账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552450" y="4876800"/>
            <a:ext cx="206525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F59E0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fallback()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函数处理其他情况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514350" y="5105400"/>
            <a:ext cx="20802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记录所有存款事件，便于追踪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7764810" y="1333500"/>
            <a:ext cx="143517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 接收流程</a:t>
            </a:r>
            <a:endParaRPr lang="en-US" sz="1500" dirty="0"/>
          </a:p>
        </p:txBody>
      </p:sp>
      <p:sp>
        <p:nvSpPr>
          <p:cNvPr id="49" name="Text 20"/>
          <p:cNvSpPr/>
          <p:nvPr/>
        </p:nvSpPr>
        <p:spPr>
          <a:xfrm>
            <a:off x="7612410" y="2133600"/>
            <a:ext cx="400809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用户钱包</a:t>
            </a:r>
            <a:endParaRPr lang="en-US" sz="1350" dirty="0"/>
          </a:p>
        </p:txBody>
      </p:sp>
      <p:sp>
        <p:nvSpPr>
          <p:cNvPr id="50" name="Text 21"/>
          <p:cNvSpPr/>
          <p:nvPr/>
        </p:nvSpPr>
        <p:spPr>
          <a:xfrm>
            <a:off x="7612410" y="2400300"/>
            <a:ext cx="400809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发起 ETH 转账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7612410" y="3371850"/>
            <a:ext cx="400809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多签钱包</a:t>
            </a:r>
            <a:endParaRPr lang="en-US" sz="1350" dirty="0"/>
          </a:p>
        </p:txBody>
      </p:sp>
      <p:sp>
        <p:nvSpPr>
          <p:cNvPr id="52" name="Text 23"/>
          <p:cNvSpPr/>
          <p:nvPr/>
        </p:nvSpPr>
        <p:spPr>
          <a:xfrm>
            <a:off x="7211601" y="3638550"/>
            <a:ext cx="480970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触发 receive() 或 fallback()</a:t>
            </a:r>
            <a:endParaRPr lang="en-US" sz="1050" dirty="0"/>
          </a:p>
        </p:txBody>
      </p:sp>
      <p:sp>
        <p:nvSpPr>
          <p:cNvPr id="53" name="Text 24"/>
          <p:cNvSpPr/>
          <p:nvPr/>
        </p:nvSpPr>
        <p:spPr>
          <a:xfrm>
            <a:off x="7612410" y="4610100"/>
            <a:ext cx="400809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事件触发</a:t>
            </a:r>
            <a:endParaRPr lang="en-US" sz="1350" dirty="0"/>
          </a:p>
        </p:txBody>
      </p:sp>
      <p:sp>
        <p:nvSpPr>
          <p:cNvPr id="54" name="Text 25"/>
          <p:cNvSpPr/>
          <p:nvPr/>
        </p:nvSpPr>
        <p:spPr>
          <a:xfrm>
            <a:off x="7612410" y="4876800"/>
            <a:ext cx="400809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emit Deposit 事件</a:t>
            </a:r>
            <a:endParaRPr lang="en-US" sz="1050" dirty="0"/>
          </a:p>
        </p:txBody>
      </p:sp>
      <p:sp>
        <p:nvSpPr>
          <p:cNvPr id="55" name="Text 26"/>
          <p:cNvSpPr/>
          <p:nvPr/>
        </p:nvSpPr>
        <p:spPr>
          <a:xfrm>
            <a:off x="7612410" y="5848350"/>
            <a:ext cx="400809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余额增加</a:t>
            </a:r>
            <a:endParaRPr lang="en-US" sz="1350" dirty="0"/>
          </a:p>
        </p:txBody>
      </p:sp>
      <p:sp>
        <p:nvSpPr>
          <p:cNvPr id="56" name="Text 27"/>
          <p:cNvSpPr/>
          <p:nvPr/>
        </p:nvSpPr>
        <p:spPr>
          <a:xfrm>
            <a:off x="7612410" y="6115050"/>
            <a:ext cx="400809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增加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285750" cy="22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567690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819910"/>
            <a:ext cx="1905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019300"/>
            <a:ext cx="544830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52800"/>
            <a:ext cx="56769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35845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3771900"/>
            <a:ext cx="544830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2192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600200"/>
            <a:ext cx="5676900" cy="1485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83197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2247900"/>
            <a:ext cx="5448300" cy="7239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修饰符和辅助函数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04800" y="7620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Modifiers &amp; Helper Functions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704850" y="1181100"/>
            <a:ext cx="5676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修饰符</a:t>
            </a:r>
            <a:endParaRPr lang="en-US" sz="1800" dirty="0"/>
          </a:p>
        </p:txBody>
      </p:sp>
      <p:sp>
        <p:nvSpPr>
          <p:cNvPr id="18" name="Text 3"/>
          <p:cNvSpPr/>
          <p:nvPr/>
        </p:nvSpPr>
        <p:spPr>
          <a:xfrm>
            <a:off x="685800" y="1752600"/>
            <a:ext cx="106316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onlyOwner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495300" y="2019300"/>
            <a:ext cx="5448300" cy="1104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限制只有所有者可以调用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modifier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onlyOwner()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isOwner[msg.sender]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"Not an owner"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_;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647700" y="3505200"/>
            <a:ext cx="78920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txExists</a:t>
            </a:r>
            <a:endParaRPr lang="en-US" sz="1350" dirty="0"/>
          </a:p>
        </p:txBody>
      </p:sp>
      <p:sp>
        <p:nvSpPr>
          <p:cNvPr id="21" name="Text 6"/>
          <p:cNvSpPr/>
          <p:nvPr/>
        </p:nvSpPr>
        <p:spPr>
          <a:xfrm>
            <a:off x="495300" y="3771900"/>
            <a:ext cx="5448300" cy="1295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验证提案索引有效性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modifier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txExists(uint256 txIndex)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(txIndex &lt;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transactions.length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50" dirty="0">
                <a:solidFill>
                  <a:srgbClr val="10B981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"Transaction does not exist"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0_;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22" name="Text 7"/>
          <p:cNvSpPr/>
          <p:nvPr/>
        </p:nvSpPr>
        <p:spPr>
          <a:xfrm>
            <a:off x="6553200" y="1181100"/>
            <a:ext cx="56769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辅助函数</a:t>
            </a:r>
            <a:endParaRPr lang="en-US" sz="1800" dirty="0"/>
          </a:p>
        </p:txBody>
      </p:sp>
      <p:sp>
        <p:nvSpPr>
          <p:cNvPr id="23" name="Text 8"/>
          <p:cNvSpPr/>
          <p:nvPr/>
        </p:nvSpPr>
        <p:spPr>
          <a:xfrm>
            <a:off x="6591300" y="1752600"/>
            <a:ext cx="1200329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B82F6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getOwners()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324600" y="2019300"/>
            <a:ext cx="5448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提供所有者地址列表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6400800" y="2247900"/>
            <a:ext cx="5448300" cy="723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getOwners()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view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returns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address[] memory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{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3B82F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owners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0"/>
            <a:ext cx="3657600" cy="166360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85900"/>
            <a:ext cx="3048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811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33500"/>
            <a:ext cx="3657600" cy="166360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485900"/>
            <a:ext cx="28575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58115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149501"/>
            <a:ext cx="3657600" cy="1663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01901"/>
            <a:ext cx="2857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397151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3149501"/>
            <a:ext cx="3657600" cy="1663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3301901"/>
            <a:ext cx="3048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3397151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965650"/>
            <a:ext cx="7467600" cy="1511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511805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2133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632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1950" y="56324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9372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1950" y="5937200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7200" y="1333500"/>
            <a:ext cx="3733800" cy="5143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29600" y="1485900"/>
            <a:ext cx="2667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158115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9600" y="2182564"/>
            <a:ext cx="19050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2201614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29600" y="2813893"/>
            <a:ext cx="19050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7700" y="2832943"/>
            <a:ext cx="1143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29600" y="3445222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3464272"/>
            <a:ext cx="1143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9600" y="4076551"/>
            <a:ext cx="19050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4095601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29600" y="4707880"/>
            <a:ext cx="190500" cy="190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7700" y="4726930"/>
            <a:ext cx="1143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29600" y="5339209"/>
            <a:ext cx="190500" cy="190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5358259"/>
            <a:ext cx="1143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29600" y="5970538"/>
            <a:ext cx="190500" cy="190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67700" y="5989588"/>
            <a:ext cx="114300" cy="15240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锁定安全机制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Considerations</a:t>
            </a:r>
            <a:endParaRPr lang="en-US" sz="1500" dirty="0"/>
          </a:p>
        </p:txBody>
      </p:sp>
      <p:sp>
        <p:nvSpPr>
          <p:cNvPr id="42" name="Text 2"/>
          <p:cNvSpPr/>
          <p:nvPr/>
        </p:nvSpPr>
        <p:spPr>
          <a:xfrm>
            <a:off x="952500" y="154305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重入攻击防护</a:t>
            </a:r>
            <a:endParaRPr lang="en-US" sz="1350" dirty="0"/>
          </a:p>
        </p:txBody>
      </p:sp>
      <p:sp>
        <p:nvSpPr>
          <p:cNvPr id="43" name="Text 3"/>
          <p:cNvSpPr/>
          <p:nvPr/>
        </p:nvSpPr>
        <p:spPr>
          <a:xfrm>
            <a:off x="571500" y="198120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先更新状态再执行调用</a:t>
            </a:r>
            <a:endParaRPr lang="en-US" sz="1050" dirty="0"/>
          </a:p>
        </p:txBody>
      </p:sp>
      <p:sp>
        <p:nvSpPr>
          <p:cNvPr id="44" name="Text 4"/>
          <p:cNvSpPr/>
          <p:nvPr/>
        </p:nvSpPr>
        <p:spPr>
          <a:xfrm>
            <a:off x="571500" y="2209800"/>
            <a:ext cx="3977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 Checks-Effects-Interactions 模式</a:t>
            </a:r>
            <a:endParaRPr lang="en-US" sz="1050" dirty="0"/>
          </a:p>
        </p:txBody>
      </p:sp>
      <p:sp>
        <p:nvSpPr>
          <p:cNvPr id="45" name="Text 5"/>
          <p:cNvSpPr/>
          <p:nvPr/>
        </p:nvSpPr>
        <p:spPr>
          <a:xfrm>
            <a:off x="571500" y="243840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防止状态被修改后再执行</a:t>
            </a:r>
            <a:endParaRPr lang="en-US" sz="1050" dirty="0"/>
          </a:p>
        </p:txBody>
      </p:sp>
      <p:sp>
        <p:nvSpPr>
          <p:cNvPr id="46" name="Text 6"/>
          <p:cNvSpPr/>
          <p:nvPr/>
        </p:nvSpPr>
        <p:spPr>
          <a:xfrm>
            <a:off x="4743450" y="1543050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权限控制</a:t>
            </a:r>
            <a:endParaRPr lang="en-US" sz="1350" dirty="0"/>
          </a:p>
        </p:txBody>
      </p:sp>
      <p:sp>
        <p:nvSpPr>
          <p:cNvPr id="47" name="Text 7"/>
          <p:cNvSpPr/>
          <p:nvPr/>
        </p:nvSpPr>
        <p:spPr>
          <a:xfrm>
            <a:off x="4381500" y="1981200"/>
            <a:ext cx="3977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onlyOwner 修饰符限制访问</a:t>
            </a:r>
            <a:endParaRPr lang="en-US" sz="1050" dirty="0"/>
          </a:p>
        </p:txBody>
      </p:sp>
      <p:sp>
        <p:nvSpPr>
          <p:cNvPr id="48" name="Text 8"/>
          <p:cNvSpPr/>
          <p:nvPr/>
        </p:nvSpPr>
        <p:spPr>
          <a:xfrm>
            <a:off x="4381500" y="220980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验证所有者身份</a:t>
            </a:r>
            <a:endParaRPr lang="en-US" sz="1050" dirty="0"/>
          </a:p>
        </p:txBody>
      </p:sp>
      <p:sp>
        <p:nvSpPr>
          <p:cNvPr id="49" name="Text 9"/>
          <p:cNvSpPr/>
          <p:nvPr/>
        </p:nvSpPr>
        <p:spPr>
          <a:xfrm>
            <a:off x="4381500" y="243840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防止未授权操作</a:t>
            </a:r>
            <a:endParaRPr lang="en-US" sz="1050" dirty="0"/>
          </a:p>
        </p:txBody>
      </p:sp>
      <p:sp>
        <p:nvSpPr>
          <p:cNvPr id="50" name="Text 10"/>
          <p:cNvSpPr/>
          <p:nvPr/>
        </p:nvSpPr>
        <p:spPr>
          <a:xfrm>
            <a:off x="933450" y="3359051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输入验证</a:t>
            </a:r>
            <a:endParaRPr lang="en-US" sz="1350" dirty="0"/>
          </a:p>
        </p:txBody>
      </p:sp>
      <p:sp>
        <p:nvSpPr>
          <p:cNvPr id="51" name="Text 11"/>
          <p:cNvSpPr/>
          <p:nvPr/>
        </p:nvSpPr>
        <p:spPr>
          <a:xfrm>
            <a:off x="571500" y="37972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验证地址不为零地址</a:t>
            </a:r>
            <a:endParaRPr lang="en-US" sz="1050" dirty="0"/>
          </a:p>
        </p:txBody>
      </p:sp>
      <p:sp>
        <p:nvSpPr>
          <p:cNvPr id="52" name="Text 12"/>
          <p:cNvSpPr/>
          <p:nvPr/>
        </p:nvSpPr>
        <p:spPr>
          <a:xfrm>
            <a:off x="571500" y="40258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验证阈值合理性</a:t>
            </a:r>
            <a:endParaRPr lang="en-US" sz="1050" dirty="0"/>
          </a:p>
        </p:txBody>
      </p:sp>
      <p:sp>
        <p:nvSpPr>
          <p:cNvPr id="53" name="Text 13"/>
          <p:cNvSpPr/>
          <p:nvPr/>
        </p:nvSpPr>
        <p:spPr>
          <a:xfrm>
            <a:off x="571500" y="42544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验证提案索引有效性</a:t>
            </a:r>
            <a:endParaRPr lang="en-US" sz="1050" dirty="0"/>
          </a:p>
        </p:txBody>
      </p:sp>
      <p:sp>
        <p:nvSpPr>
          <p:cNvPr id="54" name="Text 14"/>
          <p:cNvSpPr/>
          <p:nvPr/>
        </p:nvSpPr>
        <p:spPr>
          <a:xfrm>
            <a:off x="4762500" y="3359051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状态检查</a:t>
            </a:r>
            <a:endParaRPr lang="en-US" sz="1350" dirty="0"/>
          </a:p>
        </p:txBody>
      </p:sp>
      <p:sp>
        <p:nvSpPr>
          <p:cNvPr id="55" name="Text 15"/>
          <p:cNvSpPr/>
          <p:nvPr/>
        </p:nvSpPr>
        <p:spPr>
          <a:xfrm>
            <a:off x="4381500" y="37972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防止重复执行</a:t>
            </a:r>
            <a:endParaRPr lang="en-US" sz="1050" dirty="0"/>
          </a:p>
        </p:txBody>
      </p:sp>
      <p:sp>
        <p:nvSpPr>
          <p:cNvPr id="56" name="Text 16"/>
          <p:cNvSpPr/>
          <p:nvPr/>
        </p:nvSpPr>
        <p:spPr>
          <a:xfrm>
            <a:off x="4381500" y="40258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防止重复确认</a:t>
            </a:r>
            <a:endParaRPr lang="en-US" sz="1050" dirty="0"/>
          </a:p>
        </p:txBody>
      </p:sp>
      <p:sp>
        <p:nvSpPr>
          <p:cNvPr id="57" name="Text 17"/>
          <p:cNvSpPr/>
          <p:nvPr/>
        </p:nvSpPr>
        <p:spPr>
          <a:xfrm>
            <a:off x="4381500" y="4254401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验证执行前置条件</a:t>
            </a:r>
            <a:endParaRPr lang="en-US" sz="1050" dirty="0"/>
          </a:p>
        </p:txBody>
      </p:sp>
      <p:sp>
        <p:nvSpPr>
          <p:cNvPr id="58" name="Text 18"/>
          <p:cNvSpPr/>
          <p:nvPr/>
        </p:nvSpPr>
        <p:spPr>
          <a:xfrm>
            <a:off x="933450" y="517520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其他安全措施</a:t>
            </a:r>
            <a:endParaRPr lang="en-US" sz="1350" dirty="0"/>
          </a:p>
        </p:txBody>
      </p:sp>
      <p:sp>
        <p:nvSpPr>
          <p:cNvPr id="59" name="Text 19"/>
          <p:cNvSpPr/>
          <p:nvPr/>
        </p:nvSpPr>
        <p:spPr>
          <a:xfrm>
            <a:off x="762000" y="5613350"/>
            <a:ext cx="156501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使用最新 Solidity 版本</a:t>
            </a:r>
            <a:endParaRPr lang="en-US" sz="1050" dirty="0"/>
          </a:p>
        </p:txBody>
      </p:sp>
      <p:sp>
        <p:nvSpPr>
          <p:cNvPr id="60" name="Text 20"/>
          <p:cNvSpPr/>
          <p:nvPr/>
        </p:nvSpPr>
        <p:spPr>
          <a:xfrm>
            <a:off x="4400550" y="5613350"/>
            <a:ext cx="124497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避免使用 tx.origin</a:t>
            </a:r>
            <a:endParaRPr lang="en-US" sz="1050" dirty="0"/>
          </a:p>
        </p:txBody>
      </p:sp>
      <p:sp>
        <p:nvSpPr>
          <p:cNvPr id="61" name="Text 21"/>
          <p:cNvSpPr/>
          <p:nvPr/>
        </p:nvSpPr>
        <p:spPr>
          <a:xfrm>
            <a:off x="762000" y="5918150"/>
            <a:ext cx="109370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正确处理 revert</a:t>
            </a:r>
            <a:endParaRPr lang="en-US" sz="1050" dirty="0"/>
          </a:p>
        </p:txBody>
      </p:sp>
      <p:sp>
        <p:nvSpPr>
          <p:cNvPr id="62" name="Text 22"/>
          <p:cNvSpPr/>
          <p:nvPr/>
        </p:nvSpPr>
        <p:spPr>
          <a:xfrm>
            <a:off x="4381500" y="5918150"/>
            <a:ext cx="12801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事件记录所有操作</a:t>
            </a:r>
            <a:endParaRPr lang="en-US" sz="1050" dirty="0"/>
          </a:p>
        </p:txBody>
      </p:sp>
      <p:sp>
        <p:nvSpPr>
          <p:cNvPr id="63" name="Text 23"/>
          <p:cNvSpPr/>
          <p:nvPr/>
        </p:nvSpPr>
        <p:spPr>
          <a:xfrm>
            <a:off x="8610600" y="1543050"/>
            <a:ext cx="12344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安全检查清单</a:t>
            </a:r>
            <a:endParaRPr lang="en-US" sz="1350" dirty="0"/>
          </a:p>
        </p:txBody>
      </p:sp>
      <p:sp>
        <p:nvSpPr>
          <p:cNvPr id="64" name="Text 24"/>
          <p:cNvSpPr/>
          <p:nvPr/>
        </p:nvSpPr>
        <p:spPr>
          <a:xfrm>
            <a:off x="8534400" y="2182564"/>
            <a:ext cx="1920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所有外部调用都有错误处理</a:t>
            </a:r>
            <a:endParaRPr lang="en-US" sz="1050" dirty="0"/>
          </a:p>
        </p:txBody>
      </p:sp>
      <p:sp>
        <p:nvSpPr>
          <p:cNvPr id="65" name="Text 25"/>
          <p:cNvSpPr/>
          <p:nvPr/>
        </p:nvSpPr>
        <p:spPr>
          <a:xfrm>
            <a:off x="8534400" y="2813893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状态更新在外部调用之前</a:t>
            </a:r>
            <a:endParaRPr lang="en-US" sz="1050" dirty="0"/>
          </a:p>
        </p:txBody>
      </p:sp>
      <p:sp>
        <p:nvSpPr>
          <p:cNvPr id="66" name="Text 26"/>
          <p:cNvSpPr/>
          <p:nvPr/>
        </p:nvSpPr>
        <p:spPr>
          <a:xfrm>
            <a:off x="8534400" y="3445222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所有输入参数都经过验证</a:t>
            </a:r>
            <a:endParaRPr lang="en-US" sz="1050" dirty="0"/>
          </a:p>
        </p:txBody>
      </p:sp>
      <p:sp>
        <p:nvSpPr>
          <p:cNvPr id="67" name="Text 27"/>
          <p:cNvSpPr/>
          <p:nvPr/>
        </p:nvSpPr>
        <p:spPr>
          <a:xfrm>
            <a:off x="8534400" y="4076551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权限检查完整</a:t>
            </a:r>
            <a:endParaRPr lang="en-US" sz="1050" dirty="0"/>
          </a:p>
        </p:txBody>
      </p:sp>
      <p:sp>
        <p:nvSpPr>
          <p:cNvPr id="68" name="Text 28"/>
          <p:cNvSpPr/>
          <p:nvPr/>
        </p:nvSpPr>
        <p:spPr>
          <a:xfrm>
            <a:off x="8534400" y="4707880"/>
            <a:ext cx="21565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防止整数溢出（Solidity 0.8+）</a:t>
            </a:r>
            <a:endParaRPr lang="en-US" sz="1050" dirty="0"/>
          </a:p>
        </p:txBody>
      </p:sp>
      <p:sp>
        <p:nvSpPr>
          <p:cNvPr id="69" name="Text 29"/>
          <p:cNvSpPr/>
          <p:nvPr/>
        </p:nvSpPr>
        <p:spPr>
          <a:xfrm>
            <a:off x="8534400" y="5339209"/>
            <a:ext cx="12801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事件记录关键操作</a:t>
            </a:r>
            <a:endParaRPr lang="en-US" sz="1050" dirty="0"/>
          </a:p>
        </p:txBody>
      </p:sp>
      <p:sp>
        <p:nvSpPr>
          <p:cNvPr id="70" name="Text 30"/>
          <p:cNvSpPr/>
          <p:nvPr/>
        </p:nvSpPr>
        <p:spPr>
          <a:xfrm>
            <a:off x="8534400" y="5970538"/>
            <a:ext cx="160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测试覆盖所有边界情况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0"/>
            <a:ext cx="3708350" cy="2324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859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1590675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145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431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5717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003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750" y="1333500"/>
            <a:ext cx="3708350" cy="2324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50" y="14859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3213" y="1590675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21145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23431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25717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50" y="28003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50" y="30289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501" y="1333500"/>
            <a:ext cx="3708499" cy="2324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4901" y="14859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3488" y="1590675"/>
            <a:ext cx="2190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21145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23431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25717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101" y="28003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3810000"/>
            <a:ext cx="3708350" cy="2324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962400"/>
            <a:ext cx="476250" cy="4762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088" y="4067175"/>
            <a:ext cx="1428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9105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1965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0482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27685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5054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41750" y="3810000"/>
            <a:ext cx="3708350" cy="23241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4150" y="3962400"/>
            <a:ext cx="476250" cy="4762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0838" y="4067175"/>
            <a:ext cx="142875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4591050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4819650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0" y="5048250"/>
            <a:ext cx="152400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350" y="5276850"/>
            <a:ext cx="15240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70350" y="5505450"/>
            <a:ext cx="152400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2501" y="3810000"/>
            <a:ext cx="3708499" cy="23241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4901" y="3962400"/>
            <a:ext cx="476250" cy="47625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7301" y="4067175"/>
            <a:ext cx="171450" cy="2667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4591050"/>
            <a:ext cx="152400" cy="1524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4819650"/>
            <a:ext cx="152400" cy="1524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5048250"/>
            <a:ext cx="152400" cy="15240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5276850"/>
            <a:ext cx="152400" cy="1524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101" y="5505450"/>
            <a:ext cx="152400" cy="1524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5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测试用例设计</a:t>
            </a:r>
            <a:endParaRPr lang="en-US" sz="2700" dirty="0"/>
          </a:p>
        </p:txBody>
      </p:sp>
      <p:sp>
        <p:nvSpPr>
          <p:cNvPr id="51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Case Design</a:t>
            </a:r>
            <a:endParaRPr lang="en-US" sz="1500" dirty="0"/>
          </a:p>
        </p:txBody>
      </p:sp>
      <p:sp>
        <p:nvSpPr>
          <p:cNvPr id="52" name="Text 2"/>
          <p:cNvSpPr/>
          <p:nvPr/>
        </p:nvSpPr>
        <p:spPr>
          <a:xfrm>
            <a:off x="1123950" y="1590675"/>
            <a:ext cx="105173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部署测试</a:t>
            </a:r>
            <a:endParaRPr lang="en-US" sz="1350" dirty="0"/>
          </a:p>
        </p:txBody>
      </p:sp>
      <p:sp>
        <p:nvSpPr>
          <p:cNvPr id="53" name="Text 3"/>
          <p:cNvSpPr/>
          <p:nvPr/>
        </p:nvSpPr>
        <p:spPr>
          <a:xfrm>
            <a:off x="838200" y="207645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正确初始化所有者和阈值</a:t>
            </a:r>
            <a:endParaRPr lang="en-US" sz="1050" dirty="0"/>
          </a:p>
        </p:txBody>
      </p:sp>
      <p:sp>
        <p:nvSpPr>
          <p:cNvPr id="54" name="Text 4"/>
          <p:cNvSpPr/>
          <p:nvPr/>
        </p:nvSpPr>
        <p:spPr>
          <a:xfrm>
            <a:off x="838200" y="230505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验证所有者列表</a:t>
            </a:r>
            <a:endParaRPr lang="en-US" sz="1050" dirty="0"/>
          </a:p>
        </p:txBody>
      </p:sp>
      <p:sp>
        <p:nvSpPr>
          <p:cNvPr id="55" name="Text 5"/>
          <p:cNvSpPr/>
          <p:nvPr/>
        </p:nvSpPr>
        <p:spPr>
          <a:xfrm>
            <a:off x="838200" y="25336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验证阈值设置</a:t>
            </a:r>
            <a:endParaRPr lang="en-US" sz="1050" dirty="0"/>
          </a:p>
        </p:txBody>
      </p:sp>
      <p:sp>
        <p:nvSpPr>
          <p:cNvPr id="56" name="Text 6"/>
          <p:cNvSpPr/>
          <p:nvPr/>
        </p:nvSpPr>
        <p:spPr>
          <a:xfrm>
            <a:off x="838200" y="2762250"/>
            <a:ext cx="2400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拒绝无效参数（零地址、零阈值）</a:t>
            </a:r>
            <a:endParaRPr lang="en-US" sz="1050" dirty="0"/>
          </a:p>
        </p:txBody>
      </p:sp>
      <p:sp>
        <p:nvSpPr>
          <p:cNvPr id="57" name="Text 7"/>
          <p:cNvSpPr/>
          <p:nvPr/>
        </p:nvSpPr>
        <p:spPr>
          <a:xfrm>
            <a:off x="4984700" y="1590675"/>
            <a:ext cx="166895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所有者管理测试</a:t>
            </a:r>
            <a:endParaRPr lang="en-US" sz="1350" dirty="0"/>
          </a:p>
        </p:txBody>
      </p:sp>
      <p:sp>
        <p:nvSpPr>
          <p:cNvPr id="58" name="Text 8"/>
          <p:cNvSpPr/>
          <p:nvPr/>
        </p:nvSpPr>
        <p:spPr>
          <a:xfrm>
            <a:off x="4698950" y="2076450"/>
            <a:ext cx="800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添加所有者</a:t>
            </a:r>
            <a:endParaRPr lang="en-US" sz="1050" dirty="0"/>
          </a:p>
        </p:txBody>
      </p:sp>
      <p:sp>
        <p:nvSpPr>
          <p:cNvPr id="59" name="Text 9"/>
          <p:cNvSpPr/>
          <p:nvPr/>
        </p:nvSpPr>
        <p:spPr>
          <a:xfrm>
            <a:off x="4698950" y="2305050"/>
            <a:ext cx="800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删除所有者</a:t>
            </a:r>
            <a:endParaRPr lang="en-US" sz="1050" dirty="0"/>
          </a:p>
        </p:txBody>
      </p:sp>
      <p:sp>
        <p:nvSpPr>
          <p:cNvPr id="60" name="Text 10"/>
          <p:cNvSpPr/>
          <p:nvPr/>
        </p:nvSpPr>
        <p:spPr>
          <a:xfrm>
            <a:off x="4698950" y="253365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修改阈值</a:t>
            </a:r>
            <a:endParaRPr lang="en-US" sz="1050" dirty="0"/>
          </a:p>
        </p:txBody>
      </p:sp>
      <p:sp>
        <p:nvSpPr>
          <p:cNvPr id="61" name="Text 11"/>
          <p:cNvSpPr/>
          <p:nvPr/>
        </p:nvSpPr>
        <p:spPr>
          <a:xfrm>
            <a:off x="4698950" y="2762250"/>
            <a:ext cx="12801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拒绝非所有者操作</a:t>
            </a:r>
            <a:endParaRPr lang="en-US" sz="1050" dirty="0"/>
          </a:p>
        </p:txBody>
      </p:sp>
      <p:sp>
        <p:nvSpPr>
          <p:cNvPr id="62" name="Text 12"/>
          <p:cNvSpPr/>
          <p:nvPr/>
        </p:nvSpPr>
        <p:spPr>
          <a:xfrm>
            <a:off x="4698950" y="29908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拒绝无效阈值</a:t>
            </a:r>
            <a:endParaRPr lang="en-US" sz="1050" dirty="0"/>
          </a:p>
        </p:txBody>
      </p:sp>
      <p:sp>
        <p:nvSpPr>
          <p:cNvPr id="63" name="Text 13"/>
          <p:cNvSpPr/>
          <p:nvPr/>
        </p:nvSpPr>
        <p:spPr>
          <a:xfrm>
            <a:off x="8845451" y="1590675"/>
            <a:ext cx="146321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提案功能测试</a:t>
            </a:r>
            <a:endParaRPr lang="en-US" sz="1350" dirty="0"/>
          </a:p>
        </p:txBody>
      </p:sp>
      <p:sp>
        <p:nvSpPr>
          <p:cNvPr id="64" name="Text 14"/>
          <p:cNvSpPr/>
          <p:nvPr/>
        </p:nvSpPr>
        <p:spPr>
          <a:xfrm>
            <a:off x="8559701" y="207645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创建提案</a:t>
            </a:r>
            <a:endParaRPr lang="en-US" sz="1050" dirty="0"/>
          </a:p>
        </p:txBody>
      </p:sp>
      <p:sp>
        <p:nvSpPr>
          <p:cNvPr id="65" name="Text 15"/>
          <p:cNvSpPr/>
          <p:nvPr/>
        </p:nvSpPr>
        <p:spPr>
          <a:xfrm>
            <a:off x="8559701" y="23050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查询提案详情</a:t>
            </a:r>
            <a:endParaRPr lang="en-US" sz="1050" dirty="0"/>
          </a:p>
        </p:txBody>
      </p:sp>
      <p:sp>
        <p:nvSpPr>
          <p:cNvPr id="66" name="Text 16"/>
          <p:cNvSpPr/>
          <p:nvPr/>
        </p:nvSpPr>
        <p:spPr>
          <a:xfrm>
            <a:off x="8559701" y="25336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获取提案列表</a:t>
            </a:r>
            <a:endParaRPr lang="en-US" sz="1050" dirty="0"/>
          </a:p>
        </p:txBody>
      </p:sp>
      <p:sp>
        <p:nvSpPr>
          <p:cNvPr id="67" name="Text 17"/>
          <p:cNvSpPr/>
          <p:nvPr/>
        </p:nvSpPr>
        <p:spPr>
          <a:xfrm>
            <a:off x="8559701" y="2762250"/>
            <a:ext cx="160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拒绝非所有者创建提案</a:t>
            </a:r>
            <a:endParaRPr lang="en-US" sz="1050" dirty="0"/>
          </a:p>
        </p:txBody>
      </p:sp>
      <p:sp>
        <p:nvSpPr>
          <p:cNvPr id="68" name="Text 18"/>
          <p:cNvSpPr/>
          <p:nvPr/>
        </p:nvSpPr>
        <p:spPr>
          <a:xfrm>
            <a:off x="1123950" y="4067175"/>
            <a:ext cx="146321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确认机制测试</a:t>
            </a:r>
            <a:endParaRPr lang="en-US" sz="1350" dirty="0"/>
          </a:p>
        </p:txBody>
      </p:sp>
      <p:sp>
        <p:nvSpPr>
          <p:cNvPr id="69" name="Text 19"/>
          <p:cNvSpPr/>
          <p:nvPr/>
        </p:nvSpPr>
        <p:spPr>
          <a:xfrm>
            <a:off x="838200" y="455295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确认提案</a:t>
            </a:r>
            <a:endParaRPr lang="en-US" sz="1050" dirty="0"/>
          </a:p>
        </p:txBody>
      </p:sp>
      <p:sp>
        <p:nvSpPr>
          <p:cNvPr id="70" name="Text 20"/>
          <p:cNvSpPr/>
          <p:nvPr/>
        </p:nvSpPr>
        <p:spPr>
          <a:xfrm>
            <a:off x="838200" y="478155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撤销确认</a:t>
            </a:r>
            <a:endParaRPr lang="en-US" sz="1050" dirty="0"/>
          </a:p>
        </p:txBody>
      </p:sp>
      <p:sp>
        <p:nvSpPr>
          <p:cNvPr id="71" name="Text 21"/>
          <p:cNvSpPr/>
          <p:nvPr/>
        </p:nvSpPr>
        <p:spPr>
          <a:xfrm>
            <a:off x="838200" y="50101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查询确认状态</a:t>
            </a:r>
            <a:endParaRPr lang="en-US" sz="1050" dirty="0"/>
          </a:p>
        </p:txBody>
      </p:sp>
      <p:sp>
        <p:nvSpPr>
          <p:cNvPr id="72" name="Text 22"/>
          <p:cNvSpPr/>
          <p:nvPr/>
        </p:nvSpPr>
        <p:spPr>
          <a:xfrm>
            <a:off x="838200" y="52387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防止重复确认</a:t>
            </a:r>
            <a:endParaRPr lang="en-US" sz="1050" dirty="0"/>
          </a:p>
        </p:txBody>
      </p:sp>
      <p:sp>
        <p:nvSpPr>
          <p:cNvPr id="73" name="Text 23"/>
          <p:cNvSpPr/>
          <p:nvPr/>
        </p:nvSpPr>
        <p:spPr>
          <a:xfrm>
            <a:off x="838200" y="5467350"/>
            <a:ext cx="14401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防止已执行提案确认</a:t>
            </a:r>
            <a:endParaRPr lang="en-US" sz="1050" dirty="0"/>
          </a:p>
        </p:txBody>
      </p:sp>
      <p:sp>
        <p:nvSpPr>
          <p:cNvPr id="74" name="Text 24"/>
          <p:cNvSpPr/>
          <p:nvPr/>
        </p:nvSpPr>
        <p:spPr>
          <a:xfrm>
            <a:off x="4984700" y="4067175"/>
            <a:ext cx="146321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执行交易测试</a:t>
            </a:r>
            <a:endParaRPr lang="en-US" sz="1350" dirty="0"/>
          </a:p>
        </p:txBody>
      </p:sp>
      <p:sp>
        <p:nvSpPr>
          <p:cNvPr id="75" name="Text 25"/>
          <p:cNvSpPr/>
          <p:nvPr/>
        </p:nvSpPr>
        <p:spPr>
          <a:xfrm>
            <a:off x="4698950" y="4552950"/>
            <a:ext cx="10490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 ETH 转账</a:t>
            </a:r>
            <a:endParaRPr lang="en-US" sz="1050" dirty="0"/>
          </a:p>
        </p:txBody>
      </p:sp>
      <p:sp>
        <p:nvSpPr>
          <p:cNvPr id="76" name="Text 26"/>
          <p:cNvSpPr/>
          <p:nvPr/>
        </p:nvSpPr>
        <p:spPr>
          <a:xfrm>
            <a:off x="4698950" y="47815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执行合约调用</a:t>
            </a:r>
            <a:endParaRPr lang="en-US" sz="1050" dirty="0"/>
          </a:p>
        </p:txBody>
      </p:sp>
      <p:sp>
        <p:nvSpPr>
          <p:cNvPr id="77" name="Text 27"/>
          <p:cNvSpPr/>
          <p:nvPr/>
        </p:nvSpPr>
        <p:spPr>
          <a:xfrm>
            <a:off x="4698950" y="501015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验证确认数要求</a:t>
            </a:r>
            <a:endParaRPr lang="en-US" sz="1050" dirty="0"/>
          </a:p>
        </p:txBody>
      </p:sp>
      <p:sp>
        <p:nvSpPr>
          <p:cNvPr id="78" name="Text 28"/>
          <p:cNvSpPr/>
          <p:nvPr/>
        </p:nvSpPr>
        <p:spPr>
          <a:xfrm>
            <a:off x="4698950" y="52387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防止重复执行</a:t>
            </a:r>
            <a:endParaRPr lang="en-US" sz="1050" dirty="0"/>
          </a:p>
        </p:txBody>
      </p:sp>
      <p:sp>
        <p:nvSpPr>
          <p:cNvPr id="79" name="Text 29"/>
          <p:cNvSpPr/>
          <p:nvPr/>
        </p:nvSpPr>
        <p:spPr>
          <a:xfrm>
            <a:off x="4698950" y="54673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处理执行失败</a:t>
            </a:r>
            <a:endParaRPr lang="en-US" sz="1050" dirty="0"/>
          </a:p>
        </p:txBody>
      </p:sp>
      <p:sp>
        <p:nvSpPr>
          <p:cNvPr id="80" name="Text 30"/>
          <p:cNvSpPr/>
          <p:nvPr/>
        </p:nvSpPr>
        <p:spPr>
          <a:xfrm>
            <a:off x="8845451" y="4067175"/>
            <a:ext cx="1051739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 边界测试</a:t>
            </a:r>
            <a:endParaRPr lang="en-US" sz="1350" dirty="0"/>
          </a:p>
        </p:txBody>
      </p:sp>
      <p:sp>
        <p:nvSpPr>
          <p:cNvPr id="81" name="Text 31"/>
          <p:cNvSpPr/>
          <p:nvPr/>
        </p:nvSpPr>
        <p:spPr>
          <a:xfrm>
            <a:off x="8559701" y="455295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达到阈值边界</a:t>
            </a:r>
            <a:endParaRPr lang="en-US" sz="1050" dirty="0"/>
          </a:p>
        </p:txBody>
      </p:sp>
      <p:sp>
        <p:nvSpPr>
          <p:cNvPr id="82" name="Text 32"/>
          <p:cNvSpPr/>
          <p:nvPr/>
        </p:nvSpPr>
        <p:spPr>
          <a:xfrm>
            <a:off x="8559701" y="478155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最小所有者数量</a:t>
            </a:r>
            <a:endParaRPr lang="en-US" sz="1050" dirty="0"/>
          </a:p>
        </p:txBody>
      </p:sp>
      <p:sp>
        <p:nvSpPr>
          <p:cNvPr id="83" name="Text 33"/>
          <p:cNvSpPr/>
          <p:nvPr/>
        </p:nvSpPr>
        <p:spPr>
          <a:xfrm>
            <a:off x="8559701" y="501015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最大所有者数量</a:t>
            </a:r>
            <a:endParaRPr lang="en-US" sz="1050" dirty="0"/>
          </a:p>
        </p:txBody>
      </p:sp>
      <p:sp>
        <p:nvSpPr>
          <p:cNvPr id="84" name="Text 34"/>
          <p:cNvSpPr/>
          <p:nvPr/>
        </p:nvSpPr>
        <p:spPr>
          <a:xfrm>
            <a:off x="8559701" y="523875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大额转账</a:t>
            </a:r>
            <a:endParaRPr lang="en-US" sz="1050" dirty="0"/>
          </a:p>
        </p:txBody>
      </p:sp>
      <p:sp>
        <p:nvSpPr>
          <p:cNvPr id="85" name="Text 35"/>
          <p:cNvSpPr/>
          <p:nvPr/>
        </p:nvSpPr>
        <p:spPr>
          <a:xfrm>
            <a:off x="8559701" y="5467350"/>
            <a:ext cx="800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零金额转账</a:t>
            </a:r>
            <a:endParaRPr lang="en-US" sz="1050" dirty="0"/>
          </a:p>
        </p:txBody>
      </p:sp>
      <p:sp>
        <p:nvSpPr>
          <p:cNvPr id="86" name="Text 36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全面的测试用例确保多签钱包合约的安全性和可靠性</a:t>
            </a:r>
            <a:endParaRPr lang="en-US" sz="1050" dirty="0"/>
          </a:p>
        </p:txBody>
      </p:sp>
      <p:sp>
        <p:nvSpPr>
          <p:cNvPr id="87" name="Text 37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5540"/>
            <a:ext cx="190500" cy="190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57531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57531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19400"/>
            <a:ext cx="57531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05200"/>
            <a:ext cx="57531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270" y="110998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0" y="1447800"/>
            <a:ext cx="2438400" cy="647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313" y="152400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0" y="2476500"/>
            <a:ext cx="243840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125" y="255270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0" y="3505200"/>
            <a:ext cx="2438400" cy="647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35814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650" y="4533900"/>
            <a:ext cx="24384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46101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5295900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56197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58864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615315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228600" y="228600"/>
            <a:ext cx="117348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部署和使用指南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228600" y="685800"/>
            <a:ext cx="11734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Deployment &amp; Usage Guide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495300" y="1104900"/>
            <a:ext cx="5753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部署步骤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395734" y="15240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685800" y="1524000"/>
            <a:ext cx="209829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准备所有者地址列表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685800" y="1790700"/>
            <a:ext cx="209829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至少 2 个地址，确保地址有效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395734" y="22098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685800" y="2209800"/>
            <a:ext cx="2359223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设置确认阈值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85800" y="2476500"/>
            <a:ext cx="283106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阈值 ≤ 所有者数量，建议: 2/3 或 1/2 + 1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395734" y="28956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685800" y="2895600"/>
            <a:ext cx="30750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部署合约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85800" y="3162300"/>
            <a:ext cx="3690104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 Hardhat/Foundry 部署，传入所有者和阈值参数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395734" y="35814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85800" y="3581400"/>
            <a:ext cx="28003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验证部署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685800" y="3848100"/>
            <a:ext cx="33604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检查所有者列表，验证阈值设置，测试基本功能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8141970" y="1057275"/>
            <a:ext cx="2524125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使用流程</a:t>
            </a:r>
            <a:endParaRPr lang="en-US" sz="1500" dirty="0"/>
          </a:p>
        </p:txBody>
      </p:sp>
      <p:sp>
        <p:nvSpPr>
          <p:cNvPr id="38" name="Text 16"/>
          <p:cNvSpPr/>
          <p:nvPr/>
        </p:nvSpPr>
        <p:spPr>
          <a:xfrm>
            <a:off x="7943850" y="1828800"/>
            <a:ext cx="2286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创建交易提案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9029700" y="2114550"/>
            <a:ext cx="13716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↓</a:t>
            </a:r>
            <a:endParaRPr lang="en-US" sz="1800" dirty="0"/>
          </a:p>
        </p:txBody>
      </p:sp>
      <p:sp>
        <p:nvSpPr>
          <p:cNvPr id="40" name="Text 18"/>
          <p:cNvSpPr/>
          <p:nvPr/>
        </p:nvSpPr>
        <p:spPr>
          <a:xfrm>
            <a:off x="7943850" y="2857500"/>
            <a:ext cx="2286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所有者确认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9029700" y="3143250"/>
            <a:ext cx="13716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↓</a:t>
            </a:r>
            <a:endParaRPr lang="en-US" sz="1800" dirty="0"/>
          </a:p>
        </p:txBody>
      </p:sp>
      <p:sp>
        <p:nvSpPr>
          <p:cNvPr id="42" name="Text 20"/>
          <p:cNvSpPr/>
          <p:nvPr/>
        </p:nvSpPr>
        <p:spPr>
          <a:xfrm>
            <a:off x="7943850" y="3886200"/>
            <a:ext cx="2286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执行交易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9029700" y="4171950"/>
            <a:ext cx="13716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F59E0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↓</a:t>
            </a:r>
            <a:endParaRPr lang="en-US" sz="1800" dirty="0"/>
          </a:p>
        </p:txBody>
      </p:sp>
      <p:sp>
        <p:nvSpPr>
          <p:cNvPr id="44" name="Text 22"/>
          <p:cNvSpPr/>
          <p:nvPr/>
        </p:nvSpPr>
        <p:spPr>
          <a:xfrm>
            <a:off x="7943850" y="4914900"/>
            <a:ext cx="2286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查询状态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6457950" y="5257800"/>
            <a:ext cx="5753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注意事项</a:t>
            </a:r>
            <a:endParaRPr lang="en-US" sz="1350" dirty="0"/>
          </a:p>
        </p:txBody>
      </p:sp>
      <p:sp>
        <p:nvSpPr>
          <p:cNvPr id="46" name="Text 24"/>
          <p:cNvSpPr/>
          <p:nvPr/>
        </p:nvSpPr>
        <p:spPr>
          <a:xfrm>
            <a:off x="6438900" y="5600700"/>
            <a:ext cx="19202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部署前仔细检查所有者地址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6438900" y="586740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阈值设置要合理</a:t>
            </a:r>
            <a:endParaRPr lang="en-US" sz="1050" dirty="0"/>
          </a:p>
        </p:txBody>
      </p:sp>
      <p:sp>
        <p:nvSpPr>
          <p:cNvPr id="48" name="Text 26"/>
          <p:cNvSpPr/>
          <p:nvPr/>
        </p:nvSpPr>
        <p:spPr>
          <a:xfrm>
            <a:off x="6438900" y="6134100"/>
            <a:ext cx="160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重要操作建议多签确认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0"/>
            <a:ext cx="3657600" cy="472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621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621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53365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10515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6766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33500"/>
            <a:ext cx="3657600" cy="4724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1562100"/>
            <a:ext cx="142875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1962150"/>
            <a:ext cx="762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2343150"/>
            <a:ext cx="762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2724150"/>
            <a:ext cx="762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310515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348615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333500"/>
            <a:ext cx="3657600" cy="472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1562100"/>
            <a:ext cx="238125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19621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253365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310515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1500" y="4191000"/>
            <a:ext cx="381000" cy="190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1500" y="4667250"/>
            <a:ext cx="381000" cy="190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1500" y="5143500"/>
            <a:ext cx="381000" cy="190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1500" y="4191000"/>
            <a:ext cx="381000" cy="190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0" y="4667250"/>
            <a:ext cx="381000" cy="190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0" y="5143500"/>
            <a:ext cx="381000" cy="190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项目总结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Summary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838200" y="1524000"/>
            <a:ext cx="3276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核心知识点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838200" y="1943100"/>
            <a:ext cx="22669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多签钱包概念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838200" y="2171700"/>
            <a:ext cx="27203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多重签名机制、阈值确认、安全性优势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876300" y="2514600"/>
            <a:ext cx="2133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合约设计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876300" y="2743200"/>
            <a:ext cx="25603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数据结构设计、状态管理、事件系统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876300" y="3086100"/>
            <a:ext cx="26670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功能实现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876300" y="3314700"/>
            <a:ext cx="3200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所有者管理、提案机制、确认流程、交易执行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838200" y="3657600"/>
            <a:ext cx="21336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安全性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838200" y="3886200"/>
            <a:ext cx="25603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重入攻击防护、权限控制、输入验证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4676775" y="1524000"/>
            <a:ext cx="3276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关键要点</a:t>
            </a:r>
            <a:endParaRPr lang="en-US" sz="1500" dirty="0"/>
          </a:p>
        </p:txBody>
      </p:sp>
      <p:sp>
        <p:nvSpPr>
          <p:cNvPr id="40" name="Text 12"/>
          <p:cNvSpPr/>
          <p:nvPr/>
        </p:nvSpPr>
        <p:spPr>
          <a:xfrm>
            <a:off x="4648200" y="19431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理解多签钱包的工作原理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4648200" y="23241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掌握状态管理和权限控制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648200" y="27051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学会设计安全的智能合约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4648200" y="3086100"/>
            <a:ext cx="12801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掌握测试驱动开发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4648200" y="3467100"/>
            <a:ext cx="125372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理解Gas优化技巧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8658225" y="1524000"/>
            <a:ext cx="3276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扩展学习</a:t>
            </a:r>
            <a:endParaRPr lang="en-US" sz="1500" dirty="0"/>
          </a:p>
        </p:txBody>
      </p:sp>
      <p:sp>
        <p:nvSpPr>
          <p:cNvPr id="46" name="Text 18"/>
          <p:cNvSpPr/>
          <p:nvPr/>
        </p:nvSpPr>
        <p:spPr>
          <a:xfrm>
            <a:off x="8572500" y="1943100"/>
            <a:ext cx="2154376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Gnosis Safe多签钱包源码</a:t>
            </a:r>
            <a:endParaRPr lang="en-US" sz="1200" dirty="0"/>
          </a:p>
        </p:txBody>
      </p:sp>
      <p:sp>
        <p:nvSpPr>
          <p:cNvPr id="47" name="Text 19"/>
          <p:cNvSpPr/>
          <p:nvPr/>
        </p:nvSpPr>
        <p:spPr>
          <a:xfrm>
            <a:off x="8572500" y="2171700"/>
            <a:ext cx="215437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学习业界标准多签实现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8591550" y="2514600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代理合约模式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8591550" y="2743200"/>
            <a:ext cx="12801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掌握合约升级机制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8629650" y="3086100"/>
            <a:ext cx="1600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DAO治理机制</a:t>
            </a:r>
            <a:endParaRPr lang="en-US" sz="1200" dirty="0"/>
          </a:p>
        </p:txBody>
      </p:sp>
      <p:sp>
        <p:nvSpPr>
          <p:cNvPr id="51" name="Text 23"/>
          <p:cNvSpPr/>
          <p:nvPr/>
        </p:nvSpPr>
        <p:spPr>
          <a:xfrm>
            <a:off x="8629650" y="3314700"/>
            <a:ext cx="160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深入了解去中心化治理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9700"/>
            <a:ext cx="5562600" cy="26003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2403475"/>
            <a:ext cx="196215" cy="2622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20" y="2388235"/>
            <a:ext cx="245110" cy="26225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162425"/>
            <a:ext cx="5562600" cy="1676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3815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772025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50" y="47720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114925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9450" y="511492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45782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409700"/>
            <a:ext cx="5562600" cy="506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628775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03835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762250"/>
            <a:ext cx="257175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4861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210050"/>
            <a:ext cx="228600" cy="2286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什么是多签钱包？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is Multi-Signature Wallet?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571500" y="16002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传统钱包 vs 多签钱包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571500" y="2371725"/>
            <a:ext cx="24765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传统钱包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571500" y="2714625"/>
            <a:ext cx="2476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单私钥控制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571500" y="2943225"/>
            <a:ext cx="29718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私钥丢失 = 资金丢失</a:t>
            </a:r>
            <a:endParaRPr lang="en-US" sz="1050" dirty="0"/>
          </a:p>
        </p:txBody>
      </p:sp>
      <p:sp>
        <p:nvSpPr>
          <p:cNvPr id="26" name="Text 6"/>
          <p:cNvSpPr/>
          <p:nvPr/>
        </p:nvSpPr>
        <p:spPr>
          <a:xfrm>
            <a:off x="571500" y="3171825"/>
            <a:ext cx="29718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私钥泄露 = 资金被盗</a:t>
            </a:r>
            <a:endParaRPr lang="en-US" sz="1050" dirty="0"/>
          </a:p>
        </p:txBody>
      </p:sp>
      <p:sp>
        <p:nvSpPr>
          <p:cNvPr id="27" name="Text 7"/>
          <p:cNvSpPr/>
          <p:nvPr/>
        </p:nvSpPr>
        <p:spPr>
          <a:xfrm>
            <a:off x="571500" y="3400425"/>
            <a:ext cx="2476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单点故障风险高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3276600" y="2371725"/>
            <a:ext cx="24765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ADE8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多签钱包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3276600" y="2714625"/>
            <a:ext cx="29718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多个所有者（Owners）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3276600" y="2943225"/>
            <a:ext cx="29718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需要达到阈值（Threshold）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3276600" y="3171825"/>
            <a:ext cx="2476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分散风险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3276600" y="3400425"/>
            <a:ext cx="24765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更安全可靠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838200" y="4352925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应用场景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819150" y="4733925"/>
            <a:ext cx="154447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DAO 组织资金管理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3409950" y="4733925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企业资金管理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781050" y="5076825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团队项目资金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3467100" y="5076825"/>
            <a:ext cx="10972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家庭共享账户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800100" y="5419725"/>
            <a:ext cx="12801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高价值资产保护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705600" y="16002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 优势</a:t>
            </a:r>
            <a:endParaRPr lang="en-US" sz="1500" dirty="0"/>
          </a:p>
        </p:txBody>
      </p:sp>
      <p:sp>
        <p:nvSpPr>
          <p:cNvPr id="40" name="Text 20"/>
          <p:cNvSpPr/>
          <p:nvPr/>
        </p:nvSpPr>
        <p:spPr>
          <a:xfrm>
            <a:off x="6819900" y="2019300"/>
            <a:ext cx="17335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提高安全性</a:t>
            </a:r>
            <a:endParaRPr lang="en-US" sz="1350" dirty="0"/>
          </a:p>
        </p:txBody>
      </p:sp>
      <p:sp>
        <p:nvSpPr>
          <p:cNvPr id="41" name="Text 21"/>
          <p:cNvSpPr/>
          <p:nvPr/>
        </p:nvSpPr>
        <p:spPr>
          <a:xfrm>
            <a:off x="6819900" y="2324100"/>
            <a:ext cx="20802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分散私钥风险，增加攻击难度</a:t>
            </a:r>
            <a:endParaRPr lang="en-US" sz="1050" dirty="0"/>
          </a:p>
        </p:txBody>
      </p:sp>
      <p:sp>
        <p:nvSpPr>
          <p:cNvPr id="42" name="Text 22"/>
          <p:cNvSpPr/>
          <p:nvPr/>
        </p:nvSpPr>
        <p:spPr>
          <a:xfrm>
            <a:off x="6848475" y="2743200"/>
            <a:ext cx="24003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防止单点故障</a:t>
            </a:r>
            <a:endParaRPr lang="en-US" sz="1350" dirty="0"/>
          </a:p>
        </p:txBody>
      </p:sp>
      <p:sp>
        <p:nvSpPr>
          <p:cNvPr id="43" name="Text 23"/>
          <p:cNvSpPr/>
          <p:nvPr/>
        </p:nvSpPr>
        <p:spPr>
          <a:xfrm>
            <a:off x="6848475" y="3048000"/>
            <a:ext cx="2400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即使部分私钥丢失，资金依然安全</a:t>
            </a:r>
            <a:endParaRPr lang="en-US" sz="1050" dirty="0"/>
          </a:p>
        </p:txBody>
      </p:sp>
      <p:sp>
        <p:nvSpPr>
          <p:cNvPr id="44" name="Text 24"/>
          <p:cNvSpPr/>
          <p:nvPr/>
        </p:nvSpPr>
        <p:spPr>
          <a:xfrm>
            <a:off x="6819900" y="3467100"/>
            <a:ext cx="20002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透明可审计</a:t>
            </a:r>
            <a:endParaRPr lang="en-US" sz="1350" dirty="0"/>
          </a:p>
        </p:txBody>
      </p:sp>
      <p:sp>
        <p:nvSpPr>
          <p:cNvPr id="45" name="Text 25"/>
          <p:cNvSpPr/>
          <p:nvPr/>
        </p:nvSpPr>
        <p:spPr>
          <a:xfrm>
            <a:off x="6819900" y="3771900"/>
            <a:ext cx="2400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所有交易提案和确认过程公开透明</a:t>
            </a:r>
            <a:endParaRPr lang="en-US" sz="1050" dirty="0"/>
          </a:p>
        </p:txBody>
      </p:sp>
      <p:sp>
        <p:nvSpPr>
          <p:cNvPr id="46" name="Text 26"/>
          <p:cNvSpPr/>
          <p:nvPr/>
        </p:nvSpPr>
        <p:spPr>
          <a:xfrm>
            <a:off x="6819900" y="4191000"/>
            <a:ext cx="14668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灵活配置</a:t>
            </a:r>
            <a:endParaRPr lang="en-US" sz="1350" dirty="0"/>
          </a:p>
        </p:txBody>
      </p:sp>
      <p:sp>
        <p:nvSpPr>
          <p:cNvPr id="47" name="Text 27"/>
          <p:cNvSpPr/>
          <p:nvPr/>
        </p:nvSpPr>
        <p:spPr>
          <a:xfrm>
            <a:off x="6819900" y="44958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可动态调整所有者和阈值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0"/>
            <a:ext cx="11430000" cy="148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62100"/>
            <a:ext cx="1828800" cy="1028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69545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5" y="2000250"/>
            <a:ext cx="952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562100"/>
            <a:ext cx="18288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125" y="1695450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5" y="2000250"/>
            <a:ext cx="952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1562100"/>
            <a:ext cx="1828800" cy="1028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0275" y="1695450"/>
            <a:ext cx="1714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2000250"/>
            <a:ext cx="952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1562100"/>
            <a:ext cx="1828800" cy="1028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169545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375" y="2000250"/>
            <a:ext cx="952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3600" y="1562100"/>
            <a:ext cx="18288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700" y="169545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048000"/>
            <a:ext cx="5600700" cy="3429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267075"/>
            <a:ext cx="2190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657600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0005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343400"/>
            <a:ext cx="228600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46863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048000"/>
            <a:ext cx="5600700" cy="3429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267075"/>
            <a:ext cx="1714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695700"/>
            <a:ext cx="171450" cy="1714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076700"/>
            <a:ext cx="171450" cy="1714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457700"/>
            <a:ext cx="171450" cy="1714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4838700"/>
            <a:ext cx="171450" cy="1714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多签钱包工作流程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Multi-Signature Wallet Workflow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563880" y="2057400"/>
            <a:ext cx="1920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创建钱包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723900" y="2324100"/>
            <a:ext cx="16002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部署合约</a:t>
            </a:r>
            <a:endParaRPr lang="en-US" sz="900" dirty="0"/>
          </a:p>
        </p:txBody>
      </p:sp>
      <p:sp>
        <p:nvSpPr>
          <p:cNvPr id="35" name="Text 4"/>
          <p:cNvSpPr/>
          <p:nvPr/>
        </p:nvSpPr>
        <p:spPr>
          <a:xfrm>
            <a:off x="2849880" y="2057400"/>
            <a:ext cx="1920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设置所有者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3009900" y="2324100"/>
            <a:ext cx="16002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初始化阈值</a:t>
            </a:r>
            <a:endParaRPr lang="en-US" sz="900" dirty="0"/>
          </a:p>
        </p:txBody>
      </p:sp>
      <p:sp>
        <p:nvSpPr>
          <p:cNvPr id="37" name="Text 6"/>
          <p:cNvSpPr/>
          <p:nvPr/>
        </p:nvSpPr>
        <p:spPr>
          <a:xfrm>
            <a:off x="5135880" y="2057400"/>
            <a:ext cx="1920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创建提案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5295900" y="2324100"/>
            <a:ext cx="16002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添加交易</a:t>
            </a:r>
            <a:endParaRPr lang="en-US" sz="900" dirty="0"/>
          </a:p>
        </p:txBody>
      </p:sp>
      <p:sp>
        <p:nvSpPr>
          <p:cNvPr id="39" name="Text 8"/>
          <p:cNvSpPr/>
          <p:nvPr/>
        </p:nvSpPr>
        <p:spPr>
          <a:xfrm>
            <a:off x="7421880" y="2057400"/>
            <a:ext cx="1920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确认提案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7581900" y="2324100"/>
            <a:ext cx="16002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投票表决</a:t>
            </a:r>
            <a:endParaRPr lang="en-US" sz="900" dirty="0"/>
          </a:p>
        </p:txBody>
      </p:sp>
      <p:sp>
        <p:nvSpPr>
          <p:cNvPr id="41" name="Text 10"/>
          <p:cNvSpPr/>
          <p:nvPr/>
        </p:nvSpPr>
        <p:spPr>
          <a:xfrm>
            <a:off x="9707880" y="2057400"/>
            <a:ext cx="192024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 执行交易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9867900" y="2324100"/>
            <a:ext cx="16002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达到阈值执行</a:t>
            </a:r>
            <a:endParaRPr lang="en-US" sz="900" dirty="0"/>
          </a:p>
        </p:txBody>
      </p:sp>
      <p:sp>
        <p:nvSpPr>
          <p:cNvPr id="43" name="Text 12"/>
          <p:cNvSpPr/>
          <p:nvPr/>
        </p:nvSpPr>
        <p:spPr>
          <a:xfrm>
            <a:off x="866775" y="3238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📋 流程说明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648593" y="3676650"/>
            <a:ext cx="8911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914400" y="3657600"/>
            <a:ext cx="3200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部署合约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：初始化所有者地址列表和确认阈值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648593" y="4019550"/>
            <a:ext cx="8911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914400" y="4000500"/>
            <a:ext cx="340489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添加/删除所有者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：所有者可以动态调整团队成员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648593" y="4362450"/>
            <a:ext cx="8911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050" dirty="0"/>
          </a:p>
        </p:txBody>
      </p:sp>
      <p:sp>
        <p:nvSpPr>
          <p:cNvPr id="49" name="Text 18"/>
          <p:cNvSpPr/>
          <p:nvPr/>
        </p:nvSpPr>
        <p:spPr>
          <a:xfrm>
            <a:off x="914400" y="4343400"/>
            <a:ext cx="44805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创建提案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：任意所有者提交交易提案（目标地址、金额、数据）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648593" y="4705350"/>
            <a:ext cx="8911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914400" y="4686300"/>
            <a:ext cx="36804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确认提案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：其他所有者确认或拒绝提案，确认数增加</a:t>
            </a:r>
            <a:endParaRPr lang="en-US" sz="1050" dirty="0"/>
          </a:p>
        </p:txBody>
      </p:sp>
      <p:sp>
        <p:nvSpPr>
          <p:cNvPr id="52" name="Text 21"/>
          <p:cNvSpPr/>
          <p:nvPr/>
        </p:nvSpPr>
        <p:spPr>
          <a:xfrm>
            <a:off x="6648450" y="3238500"/>
            <a:ext cx="5219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🔧 关键流程点</a:t>
            </a:r>
            <a:endParaRPr lang="en-US" sz="1500" dirty="0"/>
          </a:p>
        </p:txBody>
      </p:sp>
      <p:sp>
        <p:nvSpPr>
          <p:cNvPr id="53" name="Text 22"/>
          <p:cNvSpPr/>
          <p:nvPr/>
        </p:nvSpPr>
        <p:spPr>
          <a:xfrm>
            <a:off x="6686550" y="3657600"/>
            <a:ext cx="3040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阈值验证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：确认数达到阈值后才能执行交易</a:t>
            </a:r>
            <a:endParaRPr lang="en-US" sz="1050" dirty="0"/>
          </a:p>
        </p:txBody>
      </p:sp>
      <p:sp>
        <p:nvSpPr>
          <p:cNvPr id="54" name="Text 23"/>
          <p:cNvSpPr/>
          <p:nvPr/>
        </p:nvSpPr>
        <p:spPr>
          <a:xfrm>
            <a:off x="6686550" y="4038600"/>
            <a:ext cx="3200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状态更新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：交易执行后更新提案状态为已执行</a:t>
            </a:r>
            <a:endParaRPr lang="en-US" sz="1050" dirty="0"/>
          </a:p>
        </p:txBody>
      </p:sp>
      <p:sp>
        <p:nvSpPr>
          <p:cNvPr id="55" name="Text 24"/>
          <p:cNvSpPr/>
          <p:nvPr/>
        </p:nvSpPr>
        <p:spPr>
          <a:xfrm>
            <a:off x="6686550" y="4419600"/>
            <a:ext cx="33604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事件记录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：记录所有关键操作，便于监控和审计</a:t>
            </a:r>
            <a:endParaRPr lang="en-US" sz="1050" dirty="0"/>
          </a:p>
        </p:txBody>
      </p:sp>
      <p:sp>
        <p:nvSpPr>
          <p:cNvPr id="56" name="Text 25"/>
          <p:cNvSpPr/>
          <p:nvPr/>
        </p:nvSpPr>
        <p:spPr>
          <a:xfrm>
            <a:off x="6686550" y="4800600"/>
            <a:ext cx="3200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安全检查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：执行前验证所有必要条件是否满足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9700"/>
            <a:ext cx="2163961" cy="415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21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1666875"/>
            <a:ext cx="238125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61" y="52006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361" y="1409700"/>
            <a:ext cx="2164110" cy="415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761" y="15621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6448" y="1666875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621" y="520065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3871" y="1409700"/>
            <a:ext cx="2164110" cy="415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6271" y="15621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9146" y="16668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3180" y="52006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0380" y="1409700"/>
            <a:ext cx="2164110" cy="415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2780" y="15621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49468" y="1666875"/>
            <a:ext cx="1428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9690" y="52006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46890" y="1409700"/>
            <a:ext cx="2163961" cy="415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99290" y="15621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42165" y="1666875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06051" y="52006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000" y="5867400"/>
            <a:ext cx="11430000" cy="5715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需求分析与功能设计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 &amp; Feature Design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123950" y="1666875"/>
            <a:ext cx="10287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所有者管理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533400" y="21907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添加所有者</a:t>
            </a:r>
            <a:endParaRPr lang="en-US" sz="1050" dirty="0"/>
          </a:p>
        </p:txBody>
      </p:sp>
      <p:sp>
        <p:nvSpPr>
          <p:cNvPr id="29" name="Text 4"/>
          <p:cNvSpPr/>
          <p:nvPr/>
        </p:nvSpPr>
        <p:spPr>
          <a:xfrm>
            <a:off x="533400" y="24574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删除所有者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533400" y="2724150"/>
            <a:ext cx="223099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查询所有者列表</a:t>
            </a:r>
            <a:endParaRPr lang="en-US" sz="1050" dirty="0"/>
          </a:p>
        </p:txBody>
      </p:sp>
      <p:sp>
        <p:nvSpPr>
          <p:cNvPr id="31" name="Text 6"/>
          <p:cNvSpPr/>
          <p:nvPr/>
        </p:nvSpPr>
        <p:spPr>
          <a:xfrm>
            <a:off x="533400" y="29908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修改确认阈值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3440311" y="1666875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交易提案</a:t>
            </a:r>
            <a:endParaRPr lang="en-US" sz="1350" dirty="0"/>
          </a:p>
        </p:txBody>
      </p:sp>
      <p:sp>
        <p:nvSpPr>
          <p:cNvPr id="33" name="Text 8"/>
          <p:cNvSpPr/>
          <p:nvPr/>
        </p:nvSpPr>
        <p:spPr>
          <a:xfrm>
            <a:off x="2849761" y="21907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创建提案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2849761" y="24574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查询提案详情</a:t>
            </a:r>
            <a:endParaRPr lang="en-US" sz="1050" dirty="0"/>
          </a:p>
        </p:txBody>
      </p:sp>
      <p:sp>
        <p:nvSpPr>
          <p:cNvPr id="35" name="Text 10"/>
          <p:cNvSpPr/>
          <p:nvPr/>
        </p:nvSpPr>
        <p:spPr>
          <a:xfrm>
            <a:off x="2849761" y="27241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取消提案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2849761" y="29908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提案状态管理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5756821" y="1666875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确认机制</a:t>
            </a:r>
            <a:endParaRPr lang="en-US" sz="1350" dirty="0"/>
          </a:p>
        </p:txBody>
      </p:sp>
      <p:sp>
        <p:nvSpPr>
          <p:cNvPr id="38" name="Text 13"/>
          <p:cNvSpPr/>
          <p:nvPr/>
        </p:nvSpPr>
        <p:spPr>
          <a:xfrm>
            <a:off x="5166271" y="21907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确认提案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5166271" y="24574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撤销确认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5166271" y="27241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查询确认状态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5166271" y="29908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统计确认数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8073330" y="1666875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执行交易</a:t>
            </a:r>
            <a:endParaRPr lang="en-US" sz="1350" dirty="0"/>
          </a:p>
        </p:txBody>
      </p:sp>
      <p:sp>
        <p:nvSpPr>
          <p:cNvPr id="43" name="Text 18"/>
          <p:cNvSpPr/>
          <p:nvPr/>
        </p:nvSpPr>
        <p:spPr>
          <a:xfrm>
            <a:off x="7482780" y="21907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执行提案交易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7482780" y="24574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验证确认数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7482780" y="27241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更新提案状态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7482780" y="2990850"/>
            <a:ext cx="185931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事件记录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10389840" y="1666875"/>
            <a:ext cx="82296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查询功能</a:t>
            </a:r>
            <a:endParaRPr lang="en-US" sz="1350" dirty="0"/>
          </a:p>
        </p:txBody>
      </p:sp>
      <p:sp>
        <p:nvSpPr>
          <p:cNvPr id="48" name="Text 23"/>
          <p:cNvSpPr/>
          <p:nvPr/>
        </p:nvSpPr>
        <p:spPr>
          <a:xfrm>
            <a:off x="9799290" y="2190750"/>
            <a:ext cx="2230993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获取所有者数量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9799290" y="24574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获取当前阈值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9799290" y="27241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获取提案列表</a:t>
            </a:r>
            <a:endParaRPr lang="en-US" sz="1050" dirty="0"/>
          </a:p>
        </p:txBody>
      </p:sp>
      <p:sp>
        <p:nvSpPr>
          <p:cNvPr id="51" name="Text 26"/>
          <p:cNvSpPr/>
          <p:nvPr/>
        </p:nvSpPr>
        <p:spPr>
          <a:xfrm>
            <a:off x="9799290" y="2990850"/>
            <a:ext cx="1859161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获取确认详情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1100"/>
            <a:ext cx="6949380" cy="5372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780" y="1181100"/>
            <a:ext cx="440442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80" y="1323975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280" y="200025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280" y="22288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280" y="24574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780" y="2933700"/>
            <a:ext cx="4404420" cy="3619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080" y="3076575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080" y="34480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080" y="37909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080" y="4133850"/>
            <a:ext cx="152400" cy="1524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合约结构设计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04800" y="7620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Contract Structure Design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419100" y="1314450"/>
            <a:ext cx="297697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SPDX-License-Identifier: MIT</a:t>
            </a:r>
            <a:endParaRPr lang="en-US" sz="1050" dirty="0"/>
          </a:p>
        </p:txBody>
      </p:sp>
      <p:sp>
        <p:nvSpPr>
          <p:cNvPr id="18" name="Text 3"/>
          <p:cNvSpPr/>
          <p:nvPr/>
        </p:nvSpPr>
        <p:spPr>
          <a:xfrm>
            <a:off x="419100" y="15049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pragma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979438" y="1504950"/>
            <a:ext cx="76831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solidity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1619696" y="1504950"/>
            <a:ext cx="864394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^0.8.24;
</a:t>
            </a:r>
            <a:endParaRPr lang="en-US" sz="1050" dirty="0"/>
          </a:p>
        </p:txBody>
      </p:sp>
      <p:sp>
        <p:nvSpPr>
          <p:cNvPr id="21" name="Text 6"/>
          <p:cNvSpPr/>
          <p:nvPr/>
        </p:nvSpPr>
        <p:spPr>
          <a:xfrm>
            <a:off x="419100" y="1885950"/>
            <a:ext cx="76831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contract</a:t>
            </a:r>
            <a:endParaRPr lang="en-US" sz="1050" dirty="0"/>
          </a:p>
        </p:txBody>
      </p:sp>
      <p:sp>
        <p:nvSpPr>
          <p:cNvPr id="22" name="Text 7"/>
          <p:cNvSpPr/>
          <p:nvPr/>
        </p:nvSpPr>
        <p:spPr>
          <a:xfrm>
            <a:off x="1139428" y="1885950"/>
            <a:ext cx="1344454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MultiSigWallet</a:t>
            </a:r>
            <a:endParaRPr lang="en-US" sz="1050" dirty="0"/>
          </a:p>
        </p:txBody>
      </p:sp>
      <p:sp>
        <p:nvSpPr>
          <p:cNvPr id="23" name="Text 8"/>
          <p:cNvSpPr/>
          <p:nvPr/>
        </p:nvSpPr>
        <p:spPr>
          <a:xfrm>
            <a:off x="2259806" y="1885950"/>
            <a:ext cx="2000845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{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24" name="Text 9"/>
          <p:cNvSpPr/>
          <p:nvPr/>
        </p:nvSpPr>
        <p:spPr>
          <a:xfrm>
            <a:off x="739229" y="2076450"/>
            <a:ext cx="48023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event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1219498" y="2076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C489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Deposit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1779687" y="20764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1859756" y="2076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28" name="Text 13"/>
          <p:cNvSpPr/>
          <p:nvPr/>
        </p:nvSpPr>
        <p:spPr>
          <a:xfrm>
            <a:off x="2500015" y="2076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indexed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3060204" y="2076450"/>
            <a:ext cx="864394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sender, </a:t>
            </a:r>
            <a:endParaRPr lang="en-US" sz="1050" dirty="0"/>
          </a:p>
        </p:txBody>
      </p:sp>
      <p:sp>
        <p:nvSpPr>
          <p:cNvPr id="30" name="Text 15"/>
          <p:cNvSpPr/>
          <p:nvPr/>
        </p:nvSpPr>
        <p:spPr>
          <a:xfrm>
            <a:off x="3780532" y="2076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4340721" y="2076450"/>
            <a:ext cx="4641949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amount);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32" name="Text 17"/>
          <p:cNvSpPr/>
          <p:nvPr/>
        </p:nvSpPr>
        <p:spPr>
          <a:xfrm>
            <a:off x="739229" y="2266950"/>
            <a:ext cx="48023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event</a:t>
            </a:r>
            <a:endParaRPr lang="en-US" sz="1050" dirty="0"/>
          </a:p>
        </p:txBody>
      </p:sp>
      <p:sp>
        <p:nvSpPr>
          <p:cNvPr id="33" name="Text 18"/>
          <p:cNvSpPr/>
          <p:nvPr/>
        </p:nvSpPr>
        <p:spPr>
          <a:xfrm>
            <a:off x="1219498" y="2266950"/>
            <a:ext cx="163252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C489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SubmitTransaction</a:t>
            </a:r>
            <a:endParaRPr lang="en-US" sz="1050" dirty="0"/>
          </a:p>
        </p:txBody>
      </p:sp>
      <p:sp>
        <p:nvSpPr>
          <p:cNvPr id="34" name="Text 19"/>
          <p:cNvSpPr/>
          <p:nvPr/>
        </p:nvSpPr>
        <p:spPr>
          <a:xfrm>
            <a:off x="2579936" y="22669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35" name="Text 20"/>
          <p:cNvSpPr/>
          <p:nvPr/>
        </p:nvSpPr>
        <p:spPr>
          <a:xfrm>
            <a:off x="2660005" y="2266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36" name="Text 21"/>
          <p:cNvSpPr/>
          <p:nvPr/>
        </p:nvSpPr>
        <p:spPr>
          <a:xfrm>
            <a:off x="3300264" y="2266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indexed</a:t>
            </a:r>
            <a:endParaRPr lang="en-US" sz="1050" dirty="0"/>
          </a:p>
        </p:txBody>
      </p:sp>
      <p:sp>
        <p:nvSpPr>
          <p:cNvPr id="37" name="Text 22"/>
          <p:cNvSpPr/>
          <p:nvPr/>
        </p:nvSpPr>
        <p:spPr>
          <a:xfrm>
            <a:off x="3860453" y="2266950"/>
            <a:ext cx="96029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txIndex, </a:t>
            </a:r>
            <a:endParaRPr lang="en-US" sz="1050" dirty="0"/>
          </a:p>
        </p:txBody>
      </p:sp>
      <p:sp>
        <p:nvSpPr>
          <p:cNvPr id="38" name="Text 23"/>
          <p:cNvSpPr/>
          <p:nvPr/>
        </p:nvSpPr>
        <p:spPr>
          <a:xfrm>
            <a:off x="4660702" y="2266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39" name="Text 24"/>
          <p:cNvSpPr/>
          <p:nvPr/>
        </p:nvSpPr>
        <p:spPr>
          <a:xfrm>
            <a:off x="5300960" y="2266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indexed</a:t>
            </a:r>
            <a:endParaRPr lang="en-US" sz="1050" dirty="0"/>
          </a:p>
        </p:txBody>
      </p:sp>
      <p:sp>
        <p:nvSpPr>
          <p:cNvPr id="40" name="Text 25"/>
          <p:cNvSpPr/>
          <p:nvPr/>
        </p:nvSpPr>
        <p:spPr>
          <a:xfrm>
            <a:off x="5861149" y="2266950"/>
            <a:ext cx="48023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to, </a:t>
            </a:r>
            <a:endParaRPr lang="en-US" sz="1050" dirty="0"/>
          </a:p>
        </p:txBody>
      </p:sp>
      <p:sp>
        <p:nvSpPr>
          <p:cNvPr id="41" name="Text 26"/>
          <p:cNvSpPr/>
          <p:nvPr/>
        </p:nvSpPr>
        <p:spPr>
          <a:xfrm>
            <a:off x="6261348" y="2266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42" name="Text 27"/>
          <p:cNvSpPr/>
          <p:nvPr/>
        </p:nvSpPr>
        <p:spPr>
          <a:xfrm>
            <a:off x="6821537" y="2266950"/>
            <a:ext cx="7042696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value);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43" name="Text 28"/>
          <p:cNvSpPr/>
          <p:nvPr/>
        </p:nvSpPr>
        <p:spPr>
          <a:xfrm>
            <a:off x="739229" y="2457450"/>
            <a:ext cx="48023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event</a:t>
            </a:r>
            <a:endParaRPr lang="en-US" sz="1050" dirty="0"/>
          </a:p>
        </p:txBody>
      </p:sp>
      <p:sp>
        <p:nvSpPr>
          <p:cNvPr id="44" name="Text 29"/>
          <p:cNvSpPr/>
          <p:nvPr/>
        </p:nvSpPr>
        <p:spPr>
          <a:xfrm>
            <a:off x="1219498" y="2457450"/>
            <a:ext cx="172860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C4899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ExecuteTransaction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2660005" y="24574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46" name="Text 31"/>
          <p:cNvSpPr/>
          <p:nvPr/>
        </p:nvSpPr>
        <p:spPr>
          <a:xfrm>
            <a:off x="2740075" y="2457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47" name="Text 32"/>
          <p:cNvSpPr/>
          <p:nvPr/>
        </p:nvSpPr>
        <p:spPr>
          <a:xfrm>
            <a:off x="3380333" y="2457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indexed</a:t>
            </a:r>
            <a:endParaRPr lang="en-US" sz="1050" dirty="0"/>
          </a:p>
        </p:txBody>
      </p:sp>
      <p:sp>
        <p:nvSpPr>
          <p:cNvPr id="48" name="Text 33"/>
          <p:cNvSpPr/>
          <p:nvPr/>
        </p:nvSpPr>
        <p:spPr>
          <a:xfrm>
            <a:off x="3940522" y="2457450"/>
            <a:ext cx="4321671" cy="533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txIndex);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49" name="Text 34"/>
          <p:cNvSpPr/>
          <p:nvPr/>
        </p:nvSpPr>
        <p:spPr>
          <a:xfrm>
            <a:off x="739229" y="28384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struct</a:t>
            </a:r>
            <a:endParaRPr lang="en-US" sz="1050" dirty="0"/>
          </a:p>
        </p:txBody>
      </p:sp>
      <p:sp>
        <p:nvSpPr>
          <p:cNvPr id="50" name="Text 35"/>
          <p:cNvSpPr/>
          <p:nvPr/>
        </p:nvSpPr>
        <p:spPr>
          <a:xfrm>
            <a:off x="1299567" y="2838450"/>
            <a:ext cx="105638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Transaction</a:t>
            </a:r>
            <a:endParaRPr lang="en-US" sz="1050" dirty="0"/>
          </a:p>
        </p:txBody>
      </p:sp>
      <p:sp>
        <p:nvSpPr>
          <p:cNvPr id="51" name="Text 36"/>
          <p:cNvSpPr/>
          <p:nvPr/>
        </p:nvSpPr>
        <p:spPr>
          <a:xfrm>
            <a:off x="2179886" y="2838450"/>
            <a:ext cx="1920925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{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</p:txBody>
      </p:sp>
      <p:sp>
        <p:nvSpPr>
          <p:cNvPr id="52" name="Text 37"/>
          <p:cNvSpPr/>
          <p:nvPr/>
        </p:nvSpPr>
        <p:spPr>
          <a:xfrm>
            <a:off x="1059359" y="3028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53" name="Text 38"/>
          <p:cNvSpPr/>
          <p:nvPr/>
        </p:nvSpPr>
        <p:spPr>
          <a:xfrm>
            <a:off x="1619548" y="3028950"/>
            <a:ext cx="1824692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to;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</p:txBody>
      </p:sp>
      <p:sp>
        <p:nvSpPr>
          <p:cNvPr id="54" name="Text 39"/>
          <p:cNvSpPr/>
          <p:nvPr/>
        </p:nvSpPr>
        <p:spPr>
          <a:xfrm>
            <a:off x="1059359" y="3219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55" name="Text 40"/>
          <p:cNvSpPr/>
          <p:nvPr/>
        </p:nvSpPr>
        <p:spPr>
          <a:xfrm>
            <a:off x="1619548" y="3219450"/>
            <a:ext cx="2112764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value;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</p:txBody>
      </p:sp>
      <p:sp>
        <p:nvSpPr>
          <p:cNvPr id="56" name="Text 41"/>
          <p:cNvSpPr/>
          <p:nvPr/>
        </p:nvSpPr>
        <p:spPr>
          <a:xfrm>
            <a:off x="1059359" y="3409950"/>
            <a:ext cx="480239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bytes</a:t>
            </a:r>
            <a:endParaRPr lang="en-US" sz="1050" dirty="0"/>
          </a:p>
        </p:txBody>
      </p:sp>
      <p:sp>
        <p:nvSpPr>
          <p:cNvPr id="57" name="Text 42"/>
          <p:cNvSpPr/>
          <p:nvPr/>
        </p:nvSpPr>
        <p:spPr>
          <a:xfrm>
            <a:off x="1459557" y="3409950"/>
            <a:ext cx="1824871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data;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</p:txBody>
      </p:sp>
      <p:sp>
        <p:nvSpPr>
          <p:cNvPr id="58" name="Text 43"/>
          <p:cNvSpPr/>
          <p:nvPr/>
        </p:nvSpPr>
        <p:spPr>
          <a:xfrm>
            <a:off x="1059359" y="36004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bool</a:t>
            </a:r>
            <a:endParaRPr lang="en-US" sz="1050" dirty="0"/>
          </a:p>
        </p:txBody>
      </p:sp>
      <p:sp>
        <p:nvSpPr>
          <p:cNvPr id="59" name="Text 44"/>
          <p:cNvSpPr/>
          <p:nvPr/>
        </p:nvSpPr>
        <p:spPr>
          <a:xfrm>
            <a:off x="1379488" y="3600450"/>
            <a:ext cx="2112764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executed;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1050" dirty="0"/>
          </a:p>
        </p:txBody>
      </p:sp>
      <p:sp>
        <p:nvSpPr>
          <p:cNvPr id="60" name="Text 45"/>
          <p:cNvSpPr/>
          <p:nvPr/>
        </p:nvSpPr>
        <p:spPr>
          <a:xfrm>
            <a:off x="1059359" y="3790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61" name="Text 46"/>
          <p:cNvSpPr/>
          <p:nvPr/>
        </p:nvSpPr>
        <p:spPr>
          <a:xfrm>
            <a:off x="1619548" y="3790950"/>
            <a:ext cx="2640955" cy="723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numConfirmations;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62" name="Text 47"/>
          <p:cNvSpPr/>
          <p:nvPr/>
        </p:nvSpPr>
        <p:spPr>
          <a:xfrm>
            <a:off x="739229" y="4362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63" name="Text 48"/>
          <p:cNvSpPr/>
          <p:nvPr/>
        </p:nvSpPr>
        <p:spPr>
          <a:xfrm>
            <a:off x="1299418" y="4362450"/>
            <a:ext cx="2882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[] </a:t>
            </a:r>
            <a:endParaRPr lang="en-US" sz="1050" dirty="0"/>
          </a:p>
        </p:txBody>
      </p:sp>
      <p:sp>
        <p:nvSpPr>
          <p:cNvPr id="64" name="Text 49"/>
          <p:cNvSpPr/>
          <p:nvPr/>
        </p:nvSpPr>
        <p:spPr>
          <a:xfrm>
            <a:off x="1539627" y="43624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65" name="Text 50"/>
          <p:cNvSpPr/>
          <p:nvPr/>
        </p:nvSpPr>
        <p:spPr>
          <a:xfrm>
            <a:off x="2019895" y="4362450"/>
            <a:ext cx="2241054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owners;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66" name="Text 51"/>
          <p:cNvSpPr/>
          <p:nvPr/>
        </p:nvSpPr>
        <p:spPr>
          <a:xfrm>
            <a:off x="739229" y="4552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mapping</a:t>
            </a:r>
            <a:endParaRPr lang="en-US" sz="1050" dirty="0"/>
          </a:p>
        </p:txBody>
      </p:sp>
      <p:sp>
        <p:nvSpPr>
          <p:cNvPr id="67" name="Text 52"/>
          <p:cNvSpPr/>
          <p:nvPr/>
        </p:nvSpPr>
        <p:spPr>
          <a:xfrm>
            <a:off x="1299418" y="45529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68" name="Text 53"/>
          <p:cNvSpPr/>
          <p:nvPr/>
        </p:nvSpPr>
        <p:spPr>
          <a:xfrm>
            <a:off x="1379488" y="4552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69" name="Text 54"/>
          <p:cNvSpPr/>
          <p:nvPr/>
        </p:nvSpPr>
        <p:spPr>
          <a:xfrm>
            <a:off x="1939677" y="45529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=&gt; </a:t>
            </a:r>
            <a:endParaRPr lang="en-US" sz="1050" dirty="0"/>
          </a:p>
        </p:txBody>
      </p:sp>
      <p:sp>
        <p:nvSpPr>
          <p:cNvPr id="70" name="Text 55"/>
          <p:cNvSpPr/>
          <p:nvPr/>
        </p:nvSpPr>
        <p:spPr>
          <a:xfrm>
            <a:off x="2259806" y="45529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bool</a:t>
            </a:r>
            <a:endParaRPr lang="en-US" sz="1050" dirty="0"/>
          </a:p>
        </p:txBody>
      </p:sp>
      <p:sp>
        <p:nvSpPr>
          <p:cNvPr id="71" name="Text 56"/>
          <p:cNvSpPr/>
          <p:nvPr/>
        </p:nvSpPr>
        <p:spPr>
          <a:xfrm>
            <a:off x="2579936" y="4552950"/>
            <a:ext cx="19216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 </a:t>
            </a:r>
            <a:endParaRPr lang="en-US" sz="1050" dirty="0"/>
          </a:p>
        </p:txBody>
      </p:sp>
      <p:sp>
        <p:nvSpPr>
          <p:cNvPr id="72" name="Text 57"/>
          <p:cNvSpPr/>
          <p:nvPr/>
        </p:nvSpPr>
        <p:spPr>
          <a:xfrm>
            <a:off x="2740075" y="45529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73" name="Text 58"/>
          <p:cNvSpPr/>
          <p:nvPr/>
        </p:nvSpPr>
        <p:spPr>
          <a:xfrm>
            <a:off x="3220343" y="4552950"/>
            <a:ext cx="3521571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isOwner;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74" name="Text 59"/>
          <p:cNvSpPr/>
          <p:nvPr/>
        </p:nvSpPr>
        <p:spPr>
          <a:xfrm>
            <a:off x="739229" y="47434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75" name="Text 60"/>
          <p:cNvSpPr/>
          <p:nvPr/>
        </p:nvSpPr>
        <p:spPr>
          <a:xfrm>
            <a:off x="1379488" y="47434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76" name="Text 61"/>
          <p:cNvSpPr/>
          <p:nvPr/>
        </p:nvSpPr>
        <p:spPr>
          <a:xfrm>
            <a:off x="1859756" y="4743450"/>
            <a:ext cx="4225528" cy="533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numConfirmationsRequired;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77" name="Text 62"/>
          <p:cNvSpPr/>
          <p:nvPr/>
        </p:nvSpPr>
        <p:spPr>
          <a:xfrm>
            <a:off x="739229" y="5124450"/>
            <a:ext cx="105638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Transaction</a:t>
            </a:r>
            <a:endParaRPr lang="en-US" sz="1050" dirty="0"/>
          </a:p>
        </p:txBody>
      </p:sp>
      <p:sp>
        <p:nvSpPr>
          <p:cNvPr id="78" name="Text 63"/>
          <p:cNvSpPr/>
          <p:nvPr/>
        </p:nvSpPr>
        <p:spPr>
          <a:xfrm>
            <a:off x="1619548" y="5124450"/>
            <a:ext cx="2882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[] </a:t>
            </a:r>
            <a:endParaRPr lang="en-US" sz="1050" dirty="0"/>
          </a:p>
        </p:txBody>
      </p:sp>
      <p:sp>
        <p:nvSpPr>
          <p:cNvPr id="79" name="Text 64"/>
          <p:cNvSpPr/>
          <p:nvPr/>
        </p:nvSpPr>
        <p:spPr>
          <a:xfrm>
            <a:off x="1859756" y="51244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80" name="Text 65"/>
          <p:cNvSpPr/>
          <p:nvPr/>
        </p:nvSpPr>
        <p:spPr>
          <a:xfrm>
            <a:off x="2340025" y="5124450"/>
            <a:ext cx="3041303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transactions;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1050" dirty="0"/>
          </a:p>
        </p:txBody>
      </p:sp>
      <p:sp>
        <p:nvSpPr>
          <p:cNvPr id="81" name="Text 66"/>
          <p:cNvSpPr/>
          <p:nvPr/>
        </p:nvSpPr>
        <p:spPr>
          <a:xfrm>
            <a:off x="739229" y="5314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mapping</a:t>
            </a:r>
            <a:endParaRPr lang="en-US" sz="1050" dirty="0"/>
          </a:p>
        </p:txBody>
      </p:sp>
      <p:sp>
        <p:nvSpPr>
          <p:cNvPr id="82" name="Text 67"/>
          <p:cNvSpPr/>
          <p:nvPr/>
        </p:nvSpPr>
        <p:spPr>
          <a:xfrm>
            <a:off x="1299418" y="53149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83" name="Text 68"/>
          <p:cNvSpPr/>
          <p:nvPr/>
        </p:nvSpPr>
        <p:spPr>
          <a:xfrm>
            <a:off x="1379488" y="5314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uint256</a:t>
            </a:r>
            <a:endParaRPr lang="en-US" sz="1050" dirty="0"/>
          </a:p>
        </p:txBody>
      </p:sp>
      <p:sp>
        <p:nvSpPr>
          <p:cNvPr id="84" name="Text 69"/>
          <p:cNvSpPr/>
          <p:nvPr/>
        </p:nvSpPr>
        <p:spPr>
          <a:xfrm>
            <a:off x="1939677" y="53149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=&gt; </a:t>
            </a:r>
            <a:endParaRPr lang="en-US" sz="1050" dirty="0"/>
          </a:p>
        </p:txBody>
      </p:sp>
      <p:sp>
        <p:nvSpPr>
          <p:cNvPr id="85" name="Text 70"/>
          <p:cNvSpPr/>
          <p:nvPr/>
        </p:nvSpPr>
        <p:spPr>
          <a:xfrm>
            <a:off x="2259806" y="5314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mapping</a:t>
            </a:r>
            <a:endParaRPr lang="en-US" sz="1050" dirty="0"/>
          </a:p>
        </p:txBody>
      </p:sp>
      <p:sp>
        <p:nvSpPr>
          <p:cNvPr id="86" name="Text 71"/>
          <p:cNvSpPr/>
          <p:nvPr/>
        </p:nvSpPr>
        <p:spPr>
          <a:xfrm>
            <a:off x="2819995" y="5314950"/>
            <a:ext cx="96083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(</a:t>
            </a:r>
            <a:endParaRPr lang="en-US" sz="1050" dirty="0"/>
          </a:p>
        </p:txBody>
      </p:sp>
      <p:sp>
        <p:nvSpPr>
          <p:cNvPr id="87" name="Text 72"/>
          <p:cNvSpPr/>
          <p:nvPr/>
        </p:nvSpPr>
        <p:spPr>
          <a:xfrm>
            <a:off x="2900065" y="5314950"/>
            <a:ext cx="672227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address</a:t>
            </a:r>
            <a:endParaRPr lang="en-US" sz="1050" dirty="0"/>
          </a:p>
        </p:txBody>
      </p:sp>
      <p:sp>
        <p:nvSpPr>
          <p:cNvPr id="88" name="Text 73"/>
          <p:cNvSpPr/>
          <p:nvPr/>
        </p:nvSpPr>
        <p:spPr>
          <a:xfrm>
            <a:off x="3460254" y="53149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=&gt; </a:t>
            </a:r>
            <a:endParaRPr lang="en-US" sz="1050" dirty="0"/>
          </a:p>
        </p:txBody>
      </p:sp>
      <p:sp>
        <p:nvSpPr>
          <p:cNvPr id="89" name="Text 74"/>
          <p:cNvSpPr/>
          <p:nvPr/>
        </p:nvSpPr>
        <p:spPr>
          <a:xfrm>
            <a:off x="3780383" y="5314950"/>
            <a:ext cx="384155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0B98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bool</a:t>
            </a:r>
            <a:endParaRPr lang="en-US" sz="1050" dirty="0"/>
          </a:p>
        </p:txBody>
      </p:sp>
      <p:sp>
        <p:nvSpPr>
          <p:cNvPr id="90" name="Text 75"/>
          <p:cNvSpPr/>
          <p:nvPr/>
        </p:nvSpPr>
        <p:spPr>
          <a:xfrm>
            <a:off x="4100513" y="5314950"/>
            <a:ext cx="2882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)) </a:t>
            </a:r>
            <a:endParaRPr lang="en-US" sz="1050" dirty="0"/>
          </a:p>
        </p:txBody>
      </p:sp>
      <p:sp>
        <p:nvSpPr>
          <p:cNvPr id="91" name="Text 76"/>
          <p:cNvSpPr/>
          <p:nvPr/>
        </p:nvSpPr>
        <p:spPr>
          <a:xfrm>
            <a:off x="4340721" y="5314950"/>
            <a:ext cx="576322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717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</a:t>
            </a:r>
            <a:endParaRPr lang="en-US" sz="1050" dirty="0"/>
          </a:p>
        </p:txBody>
      </p:sp>
      <p:sp>
        <p:nvSpPr>
          <p:cNvPr id="92" name="Text 77"/>
          <p:cNvSpPr/>
          <p:nvPr/>
        </p:nvSpPr>
        <p:spPr>
          <a:xfrm>
            <a:off x="4820989" y="5314950"/>
            <a:ext cx="5442198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isConfirmed;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93" name="Text 78"/>
          <p:cNvSpPr/>
          <p:nvPr/>
        </p:nvSpPr>
        <p:spPr>
          <a:xfrm>
            <a:off x="7844730" y="12954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📊 数据结构</a:t>
            </a:r>
            <a:endParaRPr lang="en-US" sz="1500" dirty="0"/>
          </a:p>
        </p:txBody>
      </p:sp>
      <p:sp>
        <p:nvSpPr>
          <p:cNvPr id="94" name="Text 79"/>
          <p:cNvSpPr/>
          <p:nvPr/>
        </p:nvSpPr>
        <p:spPr>
          <a:xfrm>
            <a:off x="7597080" y="16383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C5F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结构体：</a:t>
            </a:r>
            <a:endParaRPr lang="en-US" sz="1350" dirty="0"/>
          </a:p>
        </p:txBody>
      </p:sp>
      <p:sp>
        <p:nvSpPr>
          <p:cNvPr id="95" name="Text 80"/>
          <p:cNvSpPr/>
          <p:nvPr/>
        </p:nvSpPr>
        <p:spPr>
          <a:xfrm>
            <a:off x="7901880" y="1943100"/>
            <a:ext cx="107709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59E0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to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目标地址</a:t>
            </a:r>
            <a:endParaRPr lang="en-US" sz="1200" dirty="0"/>
          </a:p>
        </p:txBody>
      </p:sp>
      <p:sp>
        <p:nvSpPr>
          <p:cNvPr id="96" name="Text 81"/>
          <p:cNvSpPr/>
          <p:nvPr/>
        </p:nvSpPr>
        <p:spPr>
          <a:xfrm>
            <a:off x="7901880" y="2171700"/>
            <a:ext cx="136177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59E0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转账金额</a:t>
            </a:r>
            <a:endParaRPr lang="en-US" sz="1200" dirty="0"/>
          </a:p>
        </p:txBody>
      </p:sp>
      <p:sp>
        <p:nvSpPr>
          <p:cNvPr id="97" name="Text 82"/>
          <p:cNvSpPr/>
          <p:nvPr/>
        </p:nvSpPr>
        <p:spPr>
          <a:xfrm>
            <a:off x="7901880" y="2400300"/>
            <a:ext cx="1666815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highlight>
                  <a:srgbClr val="F59E0B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executed</a:t>
            </a: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执行状态</a:t>
            </a:r>
            <a:endParaRPr lang="en-US" sz="1200" dirty="0"/>
          </a:p>
        </p:txBody>
      </p:sp>
      <p:sp>
        <p:nvSpPr>
          <p:cNvPr id="98" name="Text 83"/>
          <p:cNvSpPr/>
          <p:nvPr/>
        </p:nvSpPr>
        <p:spPr>
          <a:xfrm>
            <a:off x="7863780" y="30480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🔒 安全性设计</a:t>
            </a:r>
            <a:endParaRPr lang="en-US" sz="1500" dirty="0"/>
          </a:p>
        </p:txBody>
      </p:sp>
      <p:sp>
        <p:nvSpPr>
          <p:cNvPr id="99" name="Text 84"/>
          <p:cNvSpPr/>
          <p:nvPr/>
        </p:nvSpPr>
        <p:spPr>
          <a:xfrm>
            <a:off x="7863780" y="3390900"/>
            <a:ext cx="1662886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使用 mapping 快速查询</a:t>
            </a:r>
            <a:endParaRPr lang="en-US" sz="1050" dirty="0"/>
          </a:p>
        </p:txBody>
      </p:sp>
      <p:sp>
        <p:nvSpPr>
          <p:cNvPr id="100" name="Text 85"/>
          <p:cNvSpPr/>
          <p:nvPr/>
        </p:nvSpPr>
        <p:spPr>
          <a:xfrm>
            <a:off x="7863780" y="37338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防止重复确认</a:t>
            </a:r>
            <a:endParaRPr lang="en-US" sz="1050" dirty="0"/>
          </a:p>
        </p:txBody>
      </p:sp>
      <p:sp>
        <p:nvSpPr>
          <p:cNvPr id="101" name="Text 86"/>
          <p:cNvSpPr/>
          <p:nvPr/>
        </p:nvSpPr>
        <p:spPr>
          <a:xfrm>
            <a:off x="7863780" y="407670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验证所有者身份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266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1100"/>
            <a:ext cx="6858000" cy="618045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81100"/>
            <a:ext cx="457200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333500"/>
            <a:ext cx="219075" cy="171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33700"/>
            <a:ext cx="4572000" cy="1352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3086100"/>
            <a:ext cx="219075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400550"/>
            <a:ext cx="4572000" cy="13525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0" y="4552950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867400"/>
            <a:ext cx="45720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0" y="6019800"/>
            <a:ext cx="171450" cy="171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所有者管理功能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304800" y="7620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Owner Management</a:t>
            </a:r>
            <a:endParaRPr lang="en-US" sz="1500" dirty="0"/>
          </a:p>
        </p:txBody>
      </p:sp>
      <p:sp>
        <p:nvSpPr>
          <p:cNvPr id="79" name="Text 66"/>
          <p:cNvSpPr/>
          <p:nvPr/>
        </p:nvSpPr>
        <p:spPr>
          <a:xfrm>
            <a:off x="7724775" y="1295400"/>
            <a:ext cx="4343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B30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添加所有者流程</a:t>
            </a:r>
            <a:endParaRPr lang="en-US" sz="1350" dirty="0"/>
          </a:p>
        </p:txBody>
      </p:sp>
      <p:sp>
        <p:nvSpPr>
          <p:cNvPr id="80" name="Text 67"/>
          <p:cNvSpPr/>
          <p:nvPr/>
        </p:nvSpPr>
        <p:spPr>
          <a:xfrm>
            <a:off x="7658100" y="16002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验证调用者是否为所有者</a:t>
            </a:r>
            <a:endParaRPr lang="en-US" sz="1050" dirty="0"/>
          </a:p>
        </p:txBody>
      </p:sp>
      <p:sp>
        <p:nvSpPr>
          <p:cNvPr id="81" name="Text 68"/>
          <p:cNvSpPr/>
          <p:nvPr/>
        </p:nvSpPr>
        <p:spPr>
          <a:xfrm>
            <a:off x="7658100" y="18288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验证新地址有效性</a:t>
            </a:r>
            <a:endParaRPr lang="en-US" sz="1050" dirty="0"/>
          </a:p>
        </p:txBody>
      </p:sp>
      <p:sp>
        <p:nvSpPr>
          <p:cNvPr id="82" name="Text 69"/>
          <p:cNvSpPr/>
          <p:nvPr/>
        </p:nvSpPr>
        <p:spPr>
          <a:xfrm>
            <a:off x="7658100" y="20574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添加到 owners 数组</a:t>
            </a:r>
            <a:endParaRPr lang="en-US" sz="1050" dirty="0"/>
          </a:p>
        </p:txBody>
      </p:sp>
      <p:sp>
        <p:nvSpPr>
          <p:cNvPr id="83" name="Text 70"/>
          <p:cNvSpPr/>
          <p:nvPr/>
        </p:nvSpPr>
        <p:spPr>
          <a:xfrm>
            <a:off x="7658100" y="22860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更新 isOwner mapping</a:t>
            </a:r>
            <a:endParaRPr lang="en-US" sz="1050" dirty="0"/>
          </a:p>
        </p:txBody>
      </p:sp>
      <p:sp>
        <p:nvSpPr>
          <p:cNvPr id="84" name="Text 71"/>
          <p:cNvSpPr/>
          <p:nvPr/>
        </p:nvSpPr>
        <p:spPr>
          <a:xfrm>
            <a:off x="7658100" y="25146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触发事件</a:t>
            </a:r>
            <a:endParaRPr lang="en-US" sz="1050" dirty="0"/>
          </a:p>
        </p:txBody>
      </p:sp>
      <p:sp>
        <p:nvSpPr>
          <p:cNvPr id="85" name="Text 72"/>
          <p:cNvSpPr/>
          <p:nvPr/>
        </p:nvSpPr>
        <p:spPr>
          <a:xfrm>
            <a:off x="7724775" y="3048000"/>
            <a:ext cx="4343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B30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删除所有者逻辑</a:t>
            </a:r>
            <a:endParaRPr lang="en-US" sz="1350" dirty="0"/>
          </a:p>
        </p:txBody>
      </p:sp>
      <p:sp>
        <p:nvSpPr>
          <p:cNvPr id="86" name="Text 73"/>
          <p:cNvSpPr/>
          <p:nvPr/>
        </p:nvSpPr>
        <p:spPr>
          <a:xfrm>
            <a:off x="7429500" y="33528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确保操作者为所有者</a:t>
            </a:r>
            <a:endParaRPr lang="en-US" sz="1050" dirty="0"/>
          </a:p>
        </p:txBody>
      </p:sp>
      <p:sp>
        <p:nvSpPr>
          <p:cNvPr id="87" name="Text 74"/>
          <p:cNvSpPr/>
          <p:nvPr/>
        </p:nvSpPr>
        <p:spPr>
          <a:xfrm>
            <a:off x="7429500" y="356235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确保删除后所有者数量 ≥ 阈值</a:t>
            </a:r>
            <a:endParaRPr lang="en-US" sz="1050" dirty="0"/>
          </a:p>
        </p:txBody>
      </p:sp>
      <p:sp>
        <p:nvSpPr>
          <p:cNvPr id="88" name="Text 75"/>
          <p:cNvSpPr/>
          <p:nvPr/>
        </p:nvSpPr>
        <p:spPr>
          <a:xfrm>
            <a:off x="7429500" y="37719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更新 isOwner 映射</a:t>
            </a:r>
            <a:endParaRPr lang="en-US" sz="1050" dirty="0"/>
          </a:p>
        </p:txBody>
      </p:sp>
      <p:sp>
        <p:nvSpPr>
          <p:cNvPr id="89" name="Text 76"/>
          <p:cNvSpPr/>
          <p:nvPr/>
        </p:nvSpPr>
        <p:spPr>
          <a:xfrm>
            <a:off x="7429500" y="398145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从 owners 数组中移除</a:t>
            </a:r>
            <a:endParaRPr lang="en-US" sz="1050" dirty="0"/>
          </a:p>
        </p:txBody>
      </p:sp>
      <p:sp>
        <p:nvSpPr>
          <p:cNvPr id="90" name="Text 77"/>
          <p:cNvSpPr/>
          <p:nvPr/>
        </p:nvSpPr>
        <p:spPr>
          <a:xfrm>
            <a:off x="7677150" y="4514850"/>
            <a:ext cx="4343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B30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阈值修改规则</a:t>
            </a:r>
            <a:endParaRPr lang="en-US" sz="1350" dirty="0"/>
          </a:p>
        </p:txBody>
      </p:sp>
      <p:sp>
        <p:nvSpPr>
          <p:cNvPr id="91" name="Text 78"/>
          <p:cNvSpPr/>
          <p:nvPr/>
        </p:nvSpPr>
        <p:spPr>
          <a:xfrm>
            <a:off x="7429500" y="481965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仅所有者可调用</a:t>
            </a:r>
            <a:endParaRPr lang="en-US" sz="1050" dirty="0"/>
          </a:p>
        </p:txBody>
      </p:sp>
      <p:sp>
        <p:nvSpPr>
          <p:cNvPr id="92" name="Text 79"/>
          <p:cNvSpPr/>
          <p:nvPr/>
        </p:nvSpPr>
        <p:spPr>
          <a:xfrm>
            <a:off x="7429500" y="50292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新阈值必须 &gt; 0</a:t>
            </a:r>
            <a:endParaRPr lang="en-US" sz="1050" dirty="0"/>
          </a:p>
        </p:txBody>
      </p:sp>
      <p:sp>
        <p:nvSpPr>
          <p:cNvPr id="93" name="Text 80"/>
          <p:cNvSpPr/>
          <p:nvPr/>
        </p:nvSpPr>
        <p:spPr>
          <a:xfrm>
            <a:off x="7429500" y="523875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新阈值必须 ≤ 当前所有者数量</a:t>
            </a:r>
            <a:endParaRPr lang="en-US" sz="1050" dirty="0"/>
          </a:p>
        </p:txBody>
      </p:sp>
      <p:sp>
        <p:nvSpPr>
          <p:cNvPr id="94" name="Text 81"/>
          <p:cNvSpPr/>
          <p:nvPr/>
        </p:nvSpPr>
        <p:spPr>
          <a:xfrm>
            <a:off x="7429500" y="54483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更新合约状态</a:t>
            </a:r>
            <a:endParaRPr lang="en-US" sz="1050" dirty="0"/>
          </a:p>
        </p:txBody>
      </p:sp>
      <p:sp>
        <p:nvSpPr>
          <p:cNvPr id="95" name="Text 82"/>
          <p:cNvSpPr/>
          <p:nvPr/>
        </p:nvSpPr>
        <p:spPr>
          <a:xfrm>
            <a:off x="7677150" y="5981700"/>
            <a:ext cx="4343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安全注意事项</a:t>
            </a:r>
            <a:endParaRPr lang="en-US" sz="1350" dirty="0"/>
          </a:p>
        </p:txBody>
      </p:sp>
      <p:sp>
        <p:nvSpPr>
          <p:cNvPr id="96" name="Text 83"/>
          <p:cNvSpPr/>
          <p:nvPr/>
        </p:nvSpPr>
        <p:spPr>
          <a:xfrm>
            <a:off x="7429500" y="62865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防止意外删除最后一个所有者</a:t>
            </a:r>
            <a:endParaRPr lang="en-US" sz="1050" dirty="0"/>
          </a:p>
        </p:txBody>
      </p:sp>
      <p:sp>
        <p:nvSpPr>
          <p:cNvPr id="97" name="Text 84"/>
          <p:cNvSpPr/>
          <p:nvPr/>
        </p:nvSpPr>
        <p:spPr>
          <a:xfrm>
            <a:off x="7429500" y="649605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防止设置过高阈值导致无法执行</a:t>
            </a:r>
            <a:endParaRPr lang="en-US" sz="1050" dirty="0"/>
          </a:p>
        </p:txBody>
      </p:sp>
      <p:sp>
        <p:nvSpPr>
          <p:cNvPr id="98" name="Text 85"/>
          <p:cNvSpPr/>
          <p:nvPr/>
        </p:nvSpPr>
        <p:spPr>
          <a:xfrm>
            <a:off x="7429500" y="6705600"/>
            <a:ext cx="43434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确保阈值修改有足够安全保障</a:t>
            </a:r>
            <a:endParaRPr lang="en-US" sz="1050" dirty="0"/>
          </a:p>
        </p:txBody>
      </p:sp>
      <p:sp>
        <p:nvSpPr>
          <p:cNvPr id="100" name="文本框 99"/>
          <p:cNvSpPr txBox="1"/>
          <p:nvPr/>
        </p:nvSpPr>
        <p:spPr>
          <a:xfrm>
            <a:off x="438150" y="1273810"/>
            <a:ext cx="6716395" cy="607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accent3"/>
                </a:solidFill>
              </a:rPr>
              <a:t>// Owner Management Functions</a:t>
            </a:r>
            <a:endParaRPr lang="zh-CN" altLang="en-US" sz="1000">
              <a:solidFill>
                <a:schemeClr val="accent3"/>
              </a:solidFill>
            </a:endParaRPr>
          </a:p>
          <a:p>
            <a:r>
              <a:rPr lang="zh-CN" altLang="en-US" sz="1000">
                <a:solidFill>
                  <a:schemeClr val="accent3"/>
                </a:solidFill>
              </a:rPr>
              <a:t>// 添加所有者</a:t>
            </a:r>
            <a:endParaRPr lang="zh-CN" altLang="en-US" sz="1000">
              <a:solidFill>
                <a:schemeClr val="accent3"/>
              </a:solidFill>
            </a:endParaRPr>
          </a:p>
          <a:p>
            <a:r>
              <a:rPr lang="zh-CN" altLang="en-US" sz="1000">
                <a:solidFill>
                  <a:srgbClr val="C00000"/>
                </a:solidFill>
              </a:rPr>
              <a:t>function </a:t>
            </a:r>
            <a:r>
              <a:rPr lang="zh-CN" altLang="en-US" sz="1000">
                <a:solidFill>
                  <a:schemeClr val="accent1"/>
                </a:solidFill>
              </a:rPr>
              <a:t>addOwner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C00000"/>
                </a:solidFill>
              </a:rPr>
              <a:t>address </a:t>
            </a:r>
            <a:r>
              <a:rPr lang="zh-CN" altLang="en-US" sz="1000">
                <a:solidFill>
                  <a:schemeClr val="bg1"/>
                </a:solidFill>
              </a:rPr>
              <a:t>newOwner) </a:t>
            </a:r>
            <a:r>
              <a:rPr lang="zh-CN" altLang="en-US" sz="1000">
                <a:solidFill>
                  <a:srgbClr val="C00000"/>
                </a:solidFill>
              </a:rPr>
              <a:t>public onlyOwner </a:t>
            </a:r>
            <a:r>
              <a:rPr lang="zh-CN" altLang="en-US" sz="1000">
                <a:solidFill>
                  <a:schemeClr val="bg1"/>
                </a:solidFill>
              </a:rPr>
              <a:t>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require</a:t>
            </a:r>
            <a:r>
              <a:rPr lang="zh-CN" altLang="en-US" sz="1000">
                <a:solidFill>
                  <a:schemeClr val="bg1"/>
                </a:solidFill>
              </a:rPr>
              <a:t>(newOwner != </a:t>
            </a:r>
            <a:r>
              <a:rPr lang="zh-CN" altLang="en-US" sz="1000">
                <a:solidFill>
                  <a:srgbClr val="C00000"/>
                </a:solidFill>
              </a:rPr>
              <a:t>address(0)</a:t>
            </a:r>
            <a:r>
              <a:rPr lang="zh-CN" altLang="en-US" sz="1000">
                <a:solidFill>
                  <a:schemeClr val="bg1"/>
                </a:solidFill>
              </a:rPr>
              <a:t>, </a:t>
            </a:r>
            <a:r>
              <a:rPr lang="zh-CN" altLang="en-US" sz="1000">
                <a:solidFill>
                  <a:schemeClr val="accent6"/>
                </a:solidFill>
              </a:rPr>
              <a:t>"Invalid address"</a:t>
            </a:r>
            <a:r>
              <a:rPr lang="zh-CN" altLang="en-US" sz="1000">
                <a:solidFill>
                  <a:schemeClr val="bg1"/>
                </a:solidFill>
              </a:rPr>
              <a:t>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require</a:t>
            </a:r>
            <a:r>
              <a:rPr lang="zh-CN" altLang="en-US" sz="1000">
                <a:solidFill>
                  <a:schemeClr val="bg1"/>
                </a:solidFill>
              </a:rPr>
              <a:t>(!isOwner[newOwner], "Already an owner");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isOwner[newOwner] = </a:t>
            </a:r>
            <a:r>
              <a:rPr lang="zh-CN" altLang="en-US" sz="1000">
                <a:solidFill>
                  <a:srgbClr val="C00000"/>
                </a:solidFill>
              </a:rPr>
              <a:t>true</a:t>
            </a:r>
            <a:r>
              <a:rPr lang="zh-CN" altLang="en-US" sz="1000">
                <a:solidFill>
                  <a:schemeClr val="bg1"/>
                </a:solidFill>
              </a:rPr>
              <a:t>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owners.push(newOwner);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emit OwnerAdded(newOwner);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}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accent3"/>
                </a:solidFill>
              </a:rPr>
              <a:t>// 删除所有者</a:t>
            </a:r>
            <a:endParaRPr lang="zh-CN" altLang="en-US" sz="1000">
              <a:solidFill>
                <a:schemeClr val="accent3"/>
              </a:solidFill>
            </a:endParaRPr>
          </a:p>
          <a:p>
            <a:r>
              <a:rPr lang="zh-CN" altLang="en-US" sz="1000">
                <a:solidFill>
                  <a:srgbClr val="C00000"/>
                </a:solidFill>
              </a:rPr>
              <a:t>function </a:t>
            </a:r>
            <a:r>
              <a:rPr lang="zh-CN" altLang="en-US" sz="1000">
                <a:solidFill>
                  <a:schemeClr val="accent1"/>
                </a:solidFill>
              </a:rPr>
              <a:t>removeOwner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C00000"/>
                </a:solidFill>
              </a:rPr>
              <a:t>address </a:t>
            </a:r>
            <a:r>
              <a:rPr lang="zh-CN" altLang="en-US" sz="1000">
                <a:solidFill>
                  <a:schemeClr val="bg1"/>
                </a:solidFill>
              </a:rPr>
              <a:t>owner) </a:t>
            </a:r>
            <a:r>
              <a:rPr lang="zh-CN" altLang="en-US" sz="1000">
                <a:solidFill>
                  <a:srgbClr val="C00000"/>
                </a:solidFill>
              </a:rPr>
              <a:t>public onlyOwner </a:t>
            </a:r>
            <a:r>
              <a:rPr lang="zh-CN" altLang="en-US" sz="1000">
                <a:solidFill>
                  <a:schemeClr val="bg1"/>
                </a:solidFill>
              </a:rPr>
              <a:t>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require</a:t>
            </a:r>
            <a:r>
              <a:rPr lang="zh-CN" altLang="en-US" sz="1000">
                <a:solidFill>
                  <a:schemeClr val="bg1"/>
                </a:solidFill>
              </a:rPr>
              <a:t>(isOwner[owner], </a:t>
            </a:r>
            <a:r>
              <a:rPr lang="zh-CN" altLang="en-US" sz="1000">
                <a:solidFill>
                  <a:schemeClr val="accent6"/>
                </a:solidFill>
              </a:rPr>
              <a:t>"Not an owner"</a:t>
            </a:r>
            <a:r>
              <a:rPr lang="zh-CN" altLang="en-US" sz="1000">
                <a:solidFill>
                  <a:schemeClr val="bg1"/>
                </a:solidFill>
              </a:rPr>
              <a:t>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require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owners.length - 1 &gt;= numConfirmationsRequired,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"Cannot remove owner"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isOwner[owner] = false;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for 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C00000"/>
                </a:solidFill>
              </a:rPr>
              <a:t>uint256 </a:t>
            </a:r>
            <a:r>
              <a:rPr lang="zh-CN" altLang="en-US" sz="1000">
                <a:solidFill>
                  <a:schemeClr val="bg1"/>
                </a:solidFill>
              </a:rPr>
              <a:t>i = 0; i &lt; owners.length; i++) 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</a:t>
            </a:r>
            <a:r>
              <a:rPr lang="zh-CN" altLang="en-US" sz="1000">
                <a:solidFill>
                  <a:srgbClr val="C00000"/>
                </a:solidFill>
              </a:rPr>
              <a:t>if </a:t>
            </a:r>
            <a:r>
              <a:rPr lang="zh-CN" altLang="en-US" sz="1000">
                <a:solidFill>
                  <a:schemeClr val="bg1"/>
                </a:solidFill>
              </a:rPr>
              <a:t>(owners[i] == owner) 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    owners[i] = owners[owners.length - 1];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    owners.pop();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    </a:t>
            </a:r>
            <a:r>
              <a:rPr lang="zh-CN" altLang="en-US" sz="1000">
                <a:solidFill>
                  <a:srgbClr val="C00000"/>
                </a:solidFill>
              </a:rPr>
              <a:t>break;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}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}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emit OwnerRemoved(owner);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}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accent3"/>
                </a:solidFill>
              </a:rPr>
              <a:t>// 修改阈值</a:t>
            </a:r>
            <a:endParaRPr lang="zh-CN" altLang="en-US" sz="1000">
              <a:solidFill>
                <a:schemeClr val="accent3"/>
              </a:solidFill>
            </a:endParaRPr>
          </a:p>
          <a:p>
            <a:r>
              <a:rPr lang="zh-CN" altLang="en-US" sz="1000">
                <a:solidFill>
                  <a:srgbClr val="C00000"/>
                </a:solidFill>
              </a:rPr>
              <a:t>function </a:t>
            </a:r>
            <a:r>
              <a:rPr lang="zh-CN" altLang="en-US" sz="1000">
                <a:solidFill>
                  <a:schemeClr val="accent1"/>
                </a:solidFill>
              </a:rPr>
              <a:t>changeThreshold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C00000"/>
                </a:solidFill>
              </a:rPr>
              <a:t>uint256 </a:t>
            </a:r>
            <a:r>
              <a:rPr lang="zh-CN" altLang="en-US" sz="1000">
                <a:solidFill>
                  <a:schemeClr val="bg1"/>
                </a:solidFill>
              </a:rPr>
              <a:t>newThreshold) </a:t>
            </a:r>
            <a:r>
              <a:rPr lang="zh-CN" altLang="en-US" sz="1000">
                <a:solidFill>
                  <a:srgbClr val="C00000"/>
                </a:solidFill>
              </a:rPr>
              <a:t>public onlyOwner</a:t>
            </a:r>
            <a:r>
              <a:rPr lang="zh-CN" altLang="en-US" sz="1000">
                <a:solidFill>
                  <a:schemeClr val="bg1"/>
                </a:solidFill>
              </a:rPr>
              <a:t> 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C00000"/>
                </a:solidFill>
              </a:rPr>
              <a:t>require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newThreshold &gt; 0 &amp;&amp; newThreshold &lt;= owners.length,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"Invalid threshold"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numConfirmationsRequired = newThreshold;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emit ThresholdChanged(newThreshold);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}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57300"/>
            <a:ext cx="6720780" cy="5219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76375"/>
            <a:ext cx="219075" cy="171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380" y="1257300"/>
            <a:ext cx="4480620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780" y="1438275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780" y="17907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780" y="20574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780" y="23241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380" y="2743200"/>
            <a:ext cx="4480620" cy="2400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780" y="2924175"/>
            <a:ext cx="190500" cy="1905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交易提案功能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Proposal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866775" y="1447800"/>
            <a:ext cx="633978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AB30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代码示例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571500" y="1790700"/>
            <a:ext cx="7607737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3B3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350" b="1" dirty="0">
                <a:solidFill>
                  <a:srgbClr val="60A5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350" b="1" dirty="0">
                <a:solidFill>
                  <a:srgbClr val="BA68C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submitTransaction</a:t>
            </a:r>
            <a:r>
              <a:rPr lang="en-US" sz="1350" b="1" dirty="0">
                <a:solidFill>
                  <a:srgbClr val="60A5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(...):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723900" y="2133600"/>
            <a:ext cx="618738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submitTransaction(address to, uint256 value, bytes </a:t>
            </a: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memory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data) </a:t>
            </a:r>
            <a:r>
              <a:rPr lang="en-US" sz="1050" dirty="0">
                <a:solidFill>
                  <a:srgbClr val="63B3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public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50" dirty="0">
                <a:solidFill>
                  <a:srgbClr val="63B3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onlyOwner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1028700" y="2514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获取提案索引并创建新提案</a:t>
            </a:r>
            <a:endParaRPr lang="en-US" sz="1050" dirty="0"/>
          </a:p>
        </p:txBody>
      </p:sp>
      <p:sp>
        <p:nvSpPr>
          <p:cNvPr id="19" name="Text 6"/>
          <p:cNvSpPr/>
          <p:nvPr/>
        </p:nvSpPr>
        <p:spPr>
          <a:xfrm>
            <a:off x="1028700" y="2705100"/>
            <a:ext cx="742485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uint256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txIndex = transactions.length;</a:t>
            </a:r>
            <a:endParaRPr lang="en-US" sz="1050" dirty="0"/>
          </a:p>
        </p:txBody>
      </p:sp>
      <p:sp>
        <p:nvSpPr>
          <p:cNvPr id="20" name="Text 7"/>
          <p:cNvSpPr/>
          <p:nvPr/>
        </p:nvSpPr>
        <p:spPr>
          <a:xfrm>
            <a:off x="1028700" y="2895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transactions.push(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1181100" y="3086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Transaction({</a:t>
            </a:r>
            <a:endParaRPr lang="en-US" sz="1050" dirty="0"/>
          </a:p>
        </p:txBody>
      </p:sp>
      <p:sp>
        <p:nvSpPr>
          <p:cNvPr id="22" name="Text 9"/>
          <p:cNvSpPr/>
          <p:nvPr/>
        </p:nvSpPr>
        <p:spPr>
          <a:xfrm>
            <a:off x="1333500" y="3276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to: to,</a:t>
            </a:r>
            <a:endParaRPr lang="en-US" sz="1050" dirty="0"/>
          </a:p>
        </p:txBody>
      </p:sp>
      <p:sp>
        <p:nvSpPr>
          <p:cNvPr id="23" name="Text 10"/>
          <p:cNvSpPr/>
          <p:nvPr/>
        </p:nvSpPr>
        <p:spPr>
          <a:xfrm>
            <a:off x="1333500" y="3467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value: value,</a:t>
            </a:r>
            <a:endParaRPr lang="en-US" sz="1050" dirty="0"/>
          </a:p>
        </p:txBody>
      </p:sp>
      <p:sp>
        <p:nvSpPr>
          <p:cNvPr id="24" name="Text 11"/>
          <p:cNvSpPr/>
          <p:nvPr/>
        </p:nvSpPr>
        <p:spPr>
          <a:xfrm>
            <a:off x="1333500" y="3657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data: data,</a:t>
            </a:r>
            <a:endParaRPr lang="en-US" sz="1050" dirty="0"/>
          </a:p>
        </p:txBody>
      </p:sp>
      <p:sp>
        <p:nvSpPr>
          <p:cNvPr id="25" name="Text 12"/>
          <p:cNvSpPr/>
          <p:nvPr/>
        </p:nvSpPr>
        <p:spPr>
          <a:xfrm>
            <a:off x="1333500" y="3848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executed: </a:t>
            </a:r>
            <a:r>
              <a:rPr lang="en-US" sz="1050" dirty="0">
                <a:solidFill>
                  <a:srgbClr val="63B3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false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050" dirty="0"/>
          </a:p>
        </p:txBody>
      </p:sp>
      <p:sp>
        <p:nvSpPr>
          <p:cNvPr id="26" name="Text 13"/>
          <p:cNvSpPr/>
          <p:nvPr/>
        </p:nvSpPr>
        <p:spPr>
          <a:xfrm>
            <a:off x="1333500" y="4038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numConfirmations: 0</a:t>
            </a:r>
            <a:endParaRPr lang="en-US" sz="1050" dirty="0"/>
          </a:p>
        </p:txBody>
      </p:sp>
      <p:sp>
        <p:nvSpPr>
          <p:cNvPr id="27" name="Text 14"/>
          <p:cNvSpPr/>
          <p:nvPr/>
        </p:nvSpPr>
        <p:spPr>
          <a:xfrm>
            <a:off x="1181100" y="4229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</a:t>
            </a:r>
            <a:endParaRPr lang="en-US" sz="1050" dirty="0"/>
          </a:p>
        </p:txBody>
      </p:sp>
      <p:sp>
        <p:nvSpPr>
          <p:cNvPr id="28" name="Text 15"/>
          <p:cNvSpPr/>
          <p:nvPr/>
        </p:nvSpPr>
        <p:spPr>
          <a:xfrm>
            <a:off x="1028700" y="44196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29" name="Text 16"/>
          <p:cNvSpPr/>
          <p:nvPr/>
        </p:nvSpPr>
        <p:spPr>
          <a:xfrm>
            <a:off x="1028700" y="4610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触发事件</a:t>
            </a:r>
            <a:endParaRPr lang="en-US" sz="1050" dirty="0"/>
          </a:p>
        </p:txBody>
      </p:sp>
      <p:sp>
        <p:nvSpPr>
          <p:cNvPr id="30" name="Text 17"/>
          <p:cNvSpPr/>
          <p:nvPr/>
        </p:nvSpPr>
        <p:spPr>
          <a:xfrm>
            <a:off x="1028700" y="4800600"/>
            <a:ext cx="742485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3B3ED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</a:t>
            </a: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SubmitTransaction(txIndex, to, value, data);</a:t>
            </a:r>
            <a:endParaRPr lang="en-US" sz="1050" dirty="0"/>
          </a:p>
        </p:txBody>
      </p:sp>
      <p:sp>
        <p:nvSpPr>
          <p:cNvPr id="31" name="Text 18"/>
          <p:cNvSpPr/>
          <p:nvPr/>
        </p:nvSpPr>
        <p:spPr>
          <a:xfrm>
            <a:off x="876300" y="4991100"/>
            <a:ext cx="61873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32" name="Text 19"/>
          <p:cNvSpPr/>
          <p:nvPr/>
        </p:nvSpPr>
        <p:spPr>
          <a:xfrm>
            <a:off x="7701855" y="14097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💡 设计要点</a:t>
            </a:r>
            <a:endParaRPr lang="en-US" sz="1500" dirty="0"/>
          </a:p>
        </p:txBody>
      </p:sp>
      <p:sp>
        <p:nvSpPr>
          <p:cNvPr id="33" name="Text 20"/>
          <p:cNvSpPr/>
          <p:nvPr/>
        </p:nvSpPr>
        <p:spPr>
          <a:xfrm>
            <a:off x="7692330" y="17526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只有所有者可以创建提案</a:t>
            </a:r>
            <a:endParaRPr lang="en-US" sz="1050" dirty="0"/>
          </a:p>
        </p:txBody>
      </p:sp>
      <p:sp>
        <p:nvSpPr>
          <p:cNvPr id="34" name="Text 21"/>
          <p:cNvSpPr/>
          <p:nvPr/>
        </p:nvSpPr>
        <p:spPr>
          <a:xfrm>
            <a:off x="7692330" y="2019300"/>
            <a:ext cx="28803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提案存储在数组中，每个提案有唯一索引</a:t>
            </a:r>
            <a:endParaRPr lang="en-US" sz="1050" dirty="0"/>
          </a:p>
        </p:txBody>
      </p:sp>
      <p:sp>
        <p:nvSpPr>
          <p:cNvPr id="35" name="Text 22"/>
          <p:cNvSpPr/>
          <p:nvPr/>
        </p:nvSpPr>
        <p:spPr>
          <a:xfrm>
            <a:off x="7692330" y="2286000"/>
            <a:ext cx="2853928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提案初始状态为未执行，初始确认数为 0</a:t>
            </a:r>
            <a:endParaRPr lang="en-US" sz="1050" dirty="0"/>
          </a:p>
        </p:txBody>
      </p:sp>
      <p:sp>
        <p:nvSpPr>
          <p:cNvPr id="36" name="Text 23"/>
          <p:cNvSpPr/>
          <p:nvPr/>
        </p:nvSpPr>
        <p:spPr>
          <a:xfrm>
            <a:off x="7749480" y="2895600"/>
            <a:ext cx="417582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函数说明</a:t>
            </a:r>
            <a:endParaRPr lang="en-US" sz="1500" dirty="0"/>
          </a:p>
        </p:txBody>
      </p:sp>
      <p:sp>
        <p:nvSpPr>
          <p:cNvPr id="37" name="Text 24"/>
          <p:cNvSpPr/>
          <p:nvPr/>
        </p:nvSpPr>
        <p:spPr>
          <a:xfrm>
            <a:off x="7482780" y="32385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submitTransaction</a:t>
            </a:r>
            <a:endParaRPr lang="en-US" sz="1050" dirty="0"/>
          </a:p>
        </p:txBody>
      </p:sp>
      <p:sp>
        <p:nvSpPr>
          <p:cNvPr id="38" name="Text 25"/>
          <p:cNvSpPr/>
          <p:nvPr/>
        </p:nvSpPr>
        <p:spPr>
          <a:xfrm>
            <a:off x="7482780" y="34290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创建新提案，添加到提案数组末尾</a:t>
            </a:r>
            <a:endParaRPr lang="en-US" sz="1050" dirty="0"/>
          </a:p>
        </p:txBody>
      </p:sp>
      <p:sp>
        <p:nvSpPr>
          <p:cNvPr id="39" name="Text 26"/>
          <p:cNvSpPr/>
          <p:nvPr/>
        </p:nvSpPr>
        <p:spPr>
          <a:xfrm>
            <a:off x="7482780" y="36957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getTransaction</a:t>
            </a:r>
            <a:endParaRPr lang="en-US" sz="1050" dirty="0"/>
          </a:p>
        </p:txBody>
      </p:sp>
      <p:sp>
        <p:nvSpPr>
          <p:cNvPr id="40" name="Text 27"/>
          <p:cNvSpPr/>
          <p:nvPr/>
        </p:nvSpPr>
        <p:spPr>
          <a:xfrm>
            <a:off x="7482780" y="38862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获取指定索引的提案详情</a:t>
            </a:r>
            <a:endParaRPr lang="en-US" sz="1050" dirty="0"/>
          </a:p>
        </p:txBody>
      </p:sp>
      <p:sp>
        <p:nvSpPr>
          <p:cNvPr id="41" name="Text 28"/>
          <p:cNvSpPr/>
          <p:nvPr/>
        </p:nvSpPr>
        <p:spPr>
          <a:xfrm>
            <a:off x="7482780" y="41529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getTransactionCount</a:t>
            </a:r>
            <a:endParaRPr lang="en-US" sz="1050" dirty="0"/>
          </a:p>
        </p:txBody>
      </p:sp>
      <p:sp>
        <p:nvSpPr>
          <p:cNvPr id="42" name="Text 29"/>
          <p:cNvSpPr/>
          <p:nvPr/>
        </p:nvSpPr>
        <p:spPr>
          <a:xfrm>
            <a:off x="7482780" y="43434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获取提案总数</a:t>
            </a:r>
            <a:endParaRPr lang="en-US" sz="1050" dirty="0"/>
          </a:p>
        </p:txBody>
      </p:sp>
      <p:sp>
        <p:nvSpPr>
          <p:cNvPr id="43" name="Text 30"/>
          <p:cNvSpPr/>
          <p:nvPr/>
        </p:nvSpPr>
        <p:spPr>
          <a:xfrm>
            <a:off x="7482780" y="46101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0A5F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getTransactionIndexes</a:t>
            </a:r>
            <a:endParaRPr lang="en-US" sz="1050" dirty="0"/>
          </a:p>
        </p:txBody>
      </p:sp>
      <p:sp>
        <p:nvSpPr>
          <p:cNvPr id="44" name="Text 31"/>
          <p:cNvSpPr/>
          <p:nvPr/>
        </p:nvSpPr>
        <p:spPr>
          <a:xfrm>
            <a:off x="7482780" y="4800600"/>
            <a:ext cx="41758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获取所有提案索引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57300"/>
            <a:ext cx="5715000" cy="2590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00175"/>
            <a:ext cx="152400" cy="152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962400"/>
            <a:ext cx="5715000" cy="2590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41052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257300"/>
            <a:ext cx="5486400" cy="2400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438275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1680210"/>
            <a:ext cx="38862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0819" y="1811655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0650" y="22098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2390140"/>
            <a:ext cx="38862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6910" y="249745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0650" y="28956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700" y="3075940"/>
            <a:ext cx="38862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61454" y="3183255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3771900"/>
            <a:ext cx="5486400" cy="1244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977005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3053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5900" y="43053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45720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05900" y="457200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✓ 确认机制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Confirmation Mechanism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723900" y="1371600"/>
            <a:ext cx="5486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AB30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确认提案</a:t>
            </a:r>
            <a:endParaRPr lang="en-US" sz="1200" dirty="0"/>
          </a:p>
        </p:txBody>
      </p:sp>
      <p:sp>
        <p:nvSpPr>
          <p:cNvPr id="51" name="Text 27"/>
          <p:cNvSpPr/>
          <p:nvPr/>
        </p:nvSpPr>
        <p:spPr>
          <a:xfrm>
            <a:off x="723900" y="4076700"/>
            <a:ext cx="54864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AB30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撤销确认</a:t>
            </a:r>
            <a:endParaRPr lang="en-US" sz="1200" dirty="0"/>
          </a:p>
        </p:txBody>
      </p:sp>
      <p:sp>
        <p:nvSpPr>
          <p:cNvPr id="76" name="Text 52"/>
          <p:cNvSpPr/>
          <p:nvPr/>
        </p:nvSpPr>
        <p:spPr>
          <a:xfrm>
            <a:off x="6743700" y="14097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确认流程</a:t>
            </a:r>
            <a:endParaRPr lang="en-US" sz="1500" dirty="0"/>
          </a:p>
        </p:txBody>
      </p:sp>
      <p:sp>
        <p:nvSpPr>
          <p:cNvPr id="77" name="Text 53"/>
          <p:cNvSpPr/>
          <p:nvPr/>
        </p:nvSpPr>
        <p:spPr>
          <a:xfrm>
            <a:off x="7124700" y="1752600"/>
            <a:ext cx="3886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提案创建 (确认数: 0)</a:t>
            </a:r>
            <a:endParaRPr lang="en-US" sz="1200" dirty="0"/>
          </a:p>
        </p:txBody>
      </p:sp>
      <p:sp>
        <p:nvSpPr>
          <p:cNvPr id="78" name="Text 54"/>
          <p:cNvSpPr/>
          <p:nvPr/>
        </p:nvSpPr>
        <p:spPr>
          <a:xfrm>
            <a:off x="7124700" y="2438400"/>
            <a:ext cx="3886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所有者确认 → 确认数 +1</a:t>
            </a:r>
            <a:endParaRPr lang="en-US" sz="1200" dirty="0"/>
          </a:p>
        </p:txBody>
      </p:sp>
      <p:sp>
        <p:nvSpPr>
          <p:cNvPr id="79" name="Text 55"/>
          <p:cNvSpPr/>
          <p:nvPr/>
        </p:nvSpPr>
        <p:spPr>
          <a:xfrm>
            <a:off x="7124700" y="3124200"/>
            <a:ext cx="3886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达到阈值 → 执行交易</a:t>
            </a:r>
            <a:endParaRPr lang="en-US" sz="1200" dirty="0"/>
          </a:p>
        </p:txBody>
      </p:sp>
      <p:sp>
        <p:nvSpPr>
          <p:cNvPr id="80" name="Text 56"/>
          <p:cNvSpPr/>
          <p:nvPr/>
        </p:nvSpPr>
        <p:spPr>
          <a:xfrm>
            <a:off x="6743700" y="3924300"/>
            <a:ext cx="51816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🔒 安全机制</a:t>
            </a:r>
            <a:endParaRPr lang="en-US" sz="1500" dirty="0"/>
          </a:p>
        </p:txBody>
      </p:sp>
      <p:sp>
        <p:nvSpPr>
          <p:cNvPr id="81" name="Text 57"/>
          <p:cNvSpPr/>
          <p:nvPr/>
        </p:nvSpPr>
        <p:spPr>
          <a:xfrm>
            <a:off x="6705600" y="42672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防止重复确认</a:t>
            </a:r>
            <a:endParaRPr lang="en-US" sz="1050" dirty="0"/>
          </a:p>
        </p:txBody>
      </p:sp>
      <p:sp>
        <p:nvSpPr>
          <p:cNvPr id="82" name="Text 58"/>
          <p:cNvSpPr/>
          <p:nvPr/>
        </p:nvSpPr>
        <p:spPr>
          <a:xfrm>
            <a:off x="9315450" y="4267200"/>
            <a:ext cx="16002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防止已执行交易的确认</a:t>
            </a:r>
            <a:endParaRPr lang="en-US" sz="1050" dirty="0"/>
          </a:p>
        </p:txBody>
      </p:sp>
      <p:sp>
        <p:nvSpPr>
          <p:cNvPr id="83" name="Text 59"/>
          <p:cNvSpPr/>
          <p:nvPr/>
        </p:nvSpPr>
        <p:spPr>
          <a:xfrm>
            <a:off x="6743700" y="4533900"/>
            <a:ext cx="14401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只有所有者可以确认</a:t>
            </a:r>
            <a:endParaRPr lang="en-US" sz="1050" dirty="0"/>
          </a:p>
        </p:txBody>
      </p:sp>
      <p:sp>
        <p:nvSpPr>
          <p:cNvPr id="84" name="Text 60"/>
          <p:cNvSpPr/>
          <p:nvPr/>
        </p:nvSpPr>
        <p:spPr>
          <a:xfrm>
            <a:off x="9334500" y="45339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确认可以撤销</a:t>
            </a:r>
            <a:endParaRPr lang="en-US" sz="1050" dirty="0"/>
          </a:p>
        </p:txBody>
      </p:sp>
      <p:sp>
        <p:nvSpPr>
          <p:cNvPr id="86" name="文本框 85"/>
          <p:cNvSpPr txBox="1"/>
          <p:nvPr/>
        </p:nvSpPr>
        <p:spPr>
          <a:xfrm>
            <a:off x="430530" y="1551940"/>
            <a:ext cx="5554980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bg1"/>
                </a:solidFill>
              </a:rPr>
              <a:t>// Confirm Transaction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rgbClr val="92D050"/>
                </a:solidFill>
              </a:rPr>
              <a:t>function </a:t>
            </a:r>
            <a:r>
              <a:rPr lang="zh-CN" altLang="en-US" sz="1000">
                <a:solidFill>
                  <a:srgbClr val="0070C0"/>
                </a:solidFill>
              </a:rPr>
              <a:t>confirmTransaction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FF0000"/>
                </a:solidFill>
              </a:rPr>
              <a:t>uint256 txIndex</a:t>
            </a:r>
            <a:r>
              <a:rPr lang="zh-CN" altLang="en-US" sz="1000">
                <a:solidFill>
                  <a:schemeClr val="bg1"/>
                </a:solidFill>
              </a:rPr>
              <a:t>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92D050"/>
                </a:solidFill>
              </a:rPr>
              <a:t>public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92D050"/>
                </a:solidFill>
              </a:rPr>
              <a:t>onlyOwner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txExists(txIndex)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notExecuted(txIndex)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notConfirmed(txIndex)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FFFF00"/>
                </a:solidFill>
              </a:rPr>
              <a:t>Transaction </a:t>
            </a:r>
            <a:r>
              <a:rPr lang="zh-CN" altLang="en-US" sz="1000">
                <a:solidFill>
                  <a:srgbClr val="92D050"/>
                </a:solidFill>
              </a:rPr>
              <a:t>storage </a:t>
            </a:r>
            <a:r>
              <a:rPr lang="zh-CN" altLang="en-US" sz="1000">
                <a:solidFill>
                  <a:srgbClr val="FF0000"/>
                </a:solidFill>
              </a:rPr>
              <a:t>transaction </a:t>
            </a:r>
            <a:r>
              <a:rPr lang="zh-CN" altLang="en-US" sz="1000">
                <a:solidFill>
                  <a:schemeClr val="bg1"/>
                </a:solidFill>
              </a:rPr>
              <a:t>= transactions[txIndex];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isConfirmed[txIndex][msg.sender] = </a:t>
            </a:r>
            <a:r>
              <a:rPr lang="zh-CN" altLang="en-US" sz="1000">
                <a:solidFill>
                  <a:srgbClr val="92D050"/>
                </a:solidFill>
              </a:rPr>
              <a:t>true</a:t>
            </a:r>
            <a:r>
              <a:rPr lang="zh-CN" altLang="en-US" sz="1000">
                <a:solidFill>
                  <a:schemeClr val="bg1"/>
                </a:solidFill>
              </a:rPr>
              <a:t>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transaction.numConfirmations += 1;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emit ConfirmTransaction(msg.sender, txIndex);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}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30530" y="4321810"/>
            <a:ext cx="5554980" cy="2101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bg1"/>
                </a:solidFill>
              </a:rPr>
              <a:t>// Revoke Confirmation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rgbClr val="92D050"/>
                </a:solidFill>
              </a:rPr>
              <a:t>function </a:t>
            </a:r>
            <a:r>
              <a:rPr lang="zh-CN" altLang="en-US" sz="1000">
                <a:solidFill>
                  <a:srgbClr val="0070C0"/>
                </a:solidFill>
              </a:rPr>
              <a:t>revokeConfirmation</a:t>
            </a:r>
            <a:r>
              <a:rPr lang="zh-CN" altLang="en-US" sz="1000">
                <a:solidFill>
                  <a:schemeClr val="bg1"/>
                </a:solidFill>
              </a:rPr>
              <a:t>(</a:t>
            </a:r>
            <a:r>
              <a:rPr lang="zh-CN" altLang="en-US" sz="1000">
                <a:solidFill>
                  <a:srgbClr val="FF0000"/>
                </a:solidFill>
              </a:rPr>
              <a:t>uint256 txIndex</a:t>
            </a:r>
            <a:r>
              <a:rPr lang="zh-CN" altLang="en-US" sz="1000">
                <a:solidFill>
                  <a:schemeClr val="bg1"/>
                </a:solidFill>
              </a:rPr>
              <a:t>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92D050"/>
                </a:solidFill>
              </a:rPr>
              <a:t>public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92D050"/>
                </a:solidFill>
              </a:rPr>
              <a:t>onlyOwner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txExists(txIndex)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notExecuted(txIndex)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{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r>
              <a:rPr lang="zh-CN" altLang="en-US" sz="1000">
                <a:solidFill>
                  <a:srgbClr val="FFFF00"/>
                </a:solidFill>
              </a:rPr>
              <a:t>Transaction </a:t>
            </a:r>
            <a:r>
              <a:rPr lang="zh-CN" altLang="en-US" sz="1000">
                <a:solidFill>
                  <a:srgbClr val="92D050"/>
                </a:solidFill>
              </a:rPr>
              <a:t>storage </a:t>
            </a:r>
            <a:r>
              <a:rPr lang="zh-CN" altLang="en-US" sz="1000">
                <a:solidFill>
                  <a:srgbClr val="FF0000"/>
                </a:solidFill>
              </a:rPr>
              <a:t>transaction </a:t>
            </a:r>
            <a:r>
              <a:rPr lang="zh-CN" altLang="en-US" sz="1000">
                <a:solidFill>
                  <a:schemeClr val="bg1"/>
                </a:solidFill>
              </a:rPr>
              <a:t>= transactions[txIndex];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require(isConfirmed[txIndex][msg.sender], </a:t>
            </a:r>
            <a:r>
              <a:rPr lang="zh-CN" altLang="en-US" sz="1000">
                <a:solidFill>
                  <a:srgbClr val="00B050"/>
                </a:solidFill>
              </a:rPr>
              <a:t>"Transaction not confirmed"</a:t>
            </a:r>
            <a:r>
              <a:rPr lang="zh-CN" altLang="en-US" sz="1000">
                <a:solidFill>
                  <a:schemeClr val="bg1"/>
                </a:solidFill>
              </a:rPr>
              <a:t>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isConfirmed[txIndex][msg.sender] = </a:t>
            </a:r>
            <a:r>
              <a:rPr lang="zh-CN" altLang="en-US" sz="1000">
                <a:solidFill>
                  <a:srgbClr val="92D050"/>
                </a:solidFill>
              </a:rPr>
              <a:t>false</a:t>
            </a:r>
            <a:r>
              <a:rPr lang="zh-CN" altLang="en-US" sz="1000">
                <a:solidFill>
                  <a:schemeClr val="bg1"/>
                </a:solidFill>
              </a:rPr>
              <a:t>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transaction.numConfirmations -= 1;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emit RevokeConfirmation(msg.sender, txIndex);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}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1100"/>
            <a:ext cx="5676900" cy="5372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238125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20967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562100"/>
            <a:ext cx="2667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850" y="16192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943100"/>
            <a:ext cx="2667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0" y="200025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324100"/>
            <a:ext cx="2667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789" y="23812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705100"/>
            <a:ext cx="2667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27622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3086100"/>
            <a:ext cx="2667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314325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467100"/>
            <a:ext cx="2667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35242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848100"/>
            <a:ext cx="2667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4295775"/>
            <a:ext cx="19050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4610100"/>
            <a:ext cx="567690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4724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5029200"/>
            <a:ext cx="567690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5143500"/>
            <a:ext cx="1905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执行交易功能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04800" y="762000"/>
            <a:ext cx="115824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Transaction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771525" y="1333500"/>
            <a:ext cx="53721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代码实现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457200" y="1676400"/>
            <a:ext cx="5372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//执行交易</a:t>
            </a:r>
            <a:endParaRPr lang="en-US" sz="1050" dirty="0"/>
          </a:p>
        </p:txBody>
      </p:sp>
      <p:sp>
        <p:nvSpPr>
          <p:cNvPr id="29" name="Text 4"/>
          <p:cNvSpPr/>
          <p:nvPr/>
        </p:nvSpPr>
        <p:spPr>
          <a:xfrm>
            <a:off x="457200" y="1943100"/>
            <a:ext cx="64465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function executeTransaction(uint256 txIndex) public onlyOwner {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609600" y="220980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 storage transaction = transactions[txIndex];</a:t>
            </a:r>
            <a:endParaRPr lang="en-US" sz="1050" dirty="0"/>
          </a:p>
        </p:txBody>
      </p:sp>
      <p:sp>
        <p:nvSpPr>
          <p:cNvPr id="31" name="Text 6"/>
          <p:cNvSpPr/>
          <p:nvPr/>
        </p:nvSpPr>
        <p:spPr>
          <a:xfrm>
            <a:off x="609600" y="247650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require(!transaction.executed, "Transaction already executed");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609600" y="274320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require(</a:t>
            </a:r>
            <a:endParaRPr lang="en-US" sz="1050" dirty="0"/>
          </a:p>
        </p:txBody>
      </p:sp>
      <p:sp>
        <p:nvSpPr>
          <p:cNvPr id="33" name="Text 8"/>
          <p:cNvSpPr/>
          <p:nvPr/>
        </p:nvSpPr>
        <p:spPr>
          <a:xfrm>
            <a:off x="762000" y="3009900"/>
            <a:ext cx="60807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transaction.numConfirmations &gt;= numConfirmationsRequired,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762000" y="3276600"/>
            <a:ext cx="608076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"Cannot execute: not enough confirmations"</a:t>
            </a:r>
            <a:endParaRPr lang="en-US" sz="1050" dirty="0"/>
          </a:p>
        </p:txBody>
      </p:sp>
      <p:sp>
        <p:nvSpPr>
          <p:cNvPr id="35" name="Text 10"/>
          <p:cNvSpPr/>
          <p:nvPr/>
        </p:nvSpPr>
        <p:spPr>
          <a:xfrm>
            <a:off x="609600" y="354330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609600" y="381000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transaction.executed = true;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609600" y="407670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(bool success, ) = transaction.to.call{value: transaction.value}(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762000" y="4343400"/>
            <a:ext cx="5067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transaction.data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609600" y="461010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609600" y="487680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require(success, "Transaction execution failed");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609600" y="514350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emit ExecuteTransaction(txIndex);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457200" y="5410200"/>
            <a:ext cx="53721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6477000" y="1181100"/>
            <a:ext cx="56769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执行交易流程</a:t>
            </a:r>
            <a:endParaRPr lang="en-US" sz="1500" dirty="0"/>
          </a:p>
        </p:txBody>
      </p:sp>
      <p:sp>
        <p:nvSpPr>
          <p:cNvPr id="44" name="Text 19"/>
          <p:cNvSpPr/>
          <p:nvPr/>
        </p:nvSpPr>
        <p:spPr>
          <a:xfrm>
            <a:off x="6339334" y="1562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</a:t>
            </a:r>
            <a:endParaRPr lang="en-US" sz="1200" dirty="0"/>
          </a:p>
        </p:txBody>
      </p:sp>
      <p:sp>
        <p:nvSpPr>
          <p:cNvPr id="45" name="Text 20"/>
          <p:cNvSpPr/>
          <p:nvPr/>
        </p:nvSpPr>
        <p:spPr>
          <a:xfrm>
            <a:off x="6591300" y="1600200"/>
            <a:ext cx="11201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验证调用者身份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6339334" y="1943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</a:t>
            </a:r>
            <a:endParaRPr lang="en-US" sz="1200" dirty="0"/>
          </a:p>
        </p:txBody>
      </p:sp>
      <p:sp>
        <p:nvSpPr>
          <p:cNvPr id="47" name="Text 22"/>
          <p:cNvSpPr/>
          <p:nvPr/>
        </p:nvSpPr>
        <p:spPr>
          <a:xfrm>
            <a:off x="6591300" y="1981200"/>
            <a:ext cx="17602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检查提案状态（未执行）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6339334" y="2324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6591300" y="2362200"/>
            <a:ext cx="1396067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验证确认数 &gt;= 阈值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6339334" y="2705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6591300" y="27432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标记为已执行</a:t>
            </a:r>
            <a:endParaRPr lang="en-US" sz="1050" dirty="0"/>
          </a:p>
        </p:txBody>
      </p:sp>
      <p:sp>
        <p:nvSpPr>
          <p:cNvPr id="52" name="Text 27"/>
          <p:cNvSpPr/>
          <p:nvPr/>
        </p:nvSpPr>
        <p:spPr>
          <a:xfrm>
            <a:off x="6339334" y="3086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200" dirty="0"/>
          </a:p>
        </p:txBody>
      </p:sp>
      <p:sp>
        <p:nvSpPr>
          <p:cNvPr id="53" name="Text 28"/>
          <p:cNvSpPr/>
          <p:nvPr/>
        </p:nvSpPr>
        <p:spPr>
          <a:xfrm>
            <a:off x="6591300" y="31242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调用目标地址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6339334" y="3467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</a:t>
            </a:r>
            <a:endParaRPr lang="en-US" sz="1200" dirty="0"/>
          </a:p>
        </p:txBody>
      </p:sp>
      <p:sp>
        <p:nvSpPr>
          <p:cNvPr id="55" name="Text 30"/>
          <p:cNvSpPr/>
          <p:nvPr/>
        </p:nvSpPr>
        <p:spPr>
          <a:xfrm>
            <a:off x="6591300" y="3505200"/>
            <a:ext cx="96012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验证执行结果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6339334" y="3848100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</a:t>
            </a:r>
            <a:endParaRPr lang="en-US" sz="1200" dirty="0"/>
          </a:p>
        </p:txBody>
      </p:sp>
      <p:sp>
        <p:nvSpPr>
          <p:cNvPr id="57" name="Text 32"/>
          <p:cNvSpPr/>
          <p:nvPr/>
        </p:nvSpPr>
        <p:spPr>
          <a:xfrm>
            <a:off x="6591300" y="3886200"/>
            <a:ext cx="64008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触发事件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6477000" y="4267200"/>
            <a:ext cx="56769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⚠️ 重要注意事项</a:t>
            </a:r>
            <a:endParaRPr lang="en-US" sz="1500" dirty="0"/>
          </a:p>
        </p:txBody>
      </p:sp>
      <p:sp>
        <p:nvSpPr>
          <p:cNvPr id="59" name="Text 34"/>
          <p:cNvSpPr/>
          <p:nvPr/>
        </p:nvSpPr>
        <p:spPr>
          <a:xfrm>
            <a:off x="6515100" y="4686300"/>
            <a:ext cx="2863215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重入攻击防护：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先标记 executed 再执行</a:t>
            </a:r>
            <a:endParaRPr lang="en-US" sz="1050" dirty="0"/>
          </a:p>
        </p:txBody>
      </p:sp>
      <p:sp>
        <p:nvSpPr>
          <p:cNvPr id="60" name="Text 35"/>
          <p:cNvSpPr/>
          <p:nvPr/>
        </p:nvSpPr>
        <p:spPr>
          <a:xfrm>
            <a:off x="6553200" y="5105400"/>
            <a:ext cx="38849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权限控制：</a:t>
            </a:r>
            <a:r>
              <a:rPr lang="en-US" sz="10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只有所有者可以执行，确认数必须达到阈值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6675</Words>
  <Application>WPS 表格</Application>
  <PresentationFormat>On-screen Show (16:9)</PresentationFormat>
  <Paragraphs>963</Paragraphs>
  <Slides>15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44" baseType="lpstr">
      <vt:lpstr>Arial</vt:lpstr>
      <vt:lpstr>宋体</vt:lpstr>
      <vt:lpstr>Wingdings</vt:lpstr>
      <vt:lpstr>Montserrat</vt:lpstr>
      <vt:lpstr>苹方-简</vt:lpstr>
      <vt:lpstr>Montserrat</vt:lpstr>
      <vt:lpstr>Montserrat</vt:lpstr>
      <vt:lpstr>Open Sans</vt:lpstr>
      <vt:lpstr>Open Sans</vt:lpstr>
      <vt:lpstr>Open Sans</vt:lpstr>
      <vt:lpstr>ui-monospace</vt:lpstr>
      <vt:lpstr>ui-monospace</vt:lpstr>
      <vt:lpstr>ui-monospace</vt:lpstr>
      <vt:lpstr>Fira Code</vt:lpstr>
      <vt:lpstr>Fira Code</vt:lpstr>
      <vt:lpstr>Fira Code</vt:lpstr>
      <vt:lpstr>PingFang SC</vt:lpstr>
      <vt:lpstr>PingFang SC</vt:lpstr>
      <vt:lpstr>Calibri</vt:lpstr>
      <vt:lpstr>Helvetica Neue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Apple Color Emoji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wu  远</cp:lastModifiedBy>
  <cp:revision>47</cp:revision>
  <dcterms:created xsi:type="dcterms:W3CDTF">2025-12-23T16:09:17Z</dcterms:created>
  <dcterms:modified xsi:type="dcterms:W3CDTF">2025-12-23T16:09:17Z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C0499BFC442DA5E254C34869768EC4B2_42</vt:lpwstr>
  </property>
  <property fmtid="{D5CDD505-2E9C-101B-9397-08002B2CF9AE}" pid="3" name="KSOProductBuildVer">
    <vt:lpwstr>2052-6.4.0.8550</vt:lpwstr>
  </property>
</Properties>
</file>